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72" r:id="rId5"/>
    <p:sldId id="258" r:id="rId6"/>
    <p:sldId id="270" r:id="rId7"/>
    <p:sldId id="282" r:id="rId8"/>
    <p:sldId id="281" r:id="rId9"/>
    <p:sldId id="284" r:id="rId10"/>
    <p:sldId id="283" r:id="rId11"/>
    <p:sldId id="285" r:id="rId12"/>
    <p:sldId id="271" r:id="rId13"/>
    <p:sldId id="286" r:id="rId14"/>
    <p:sldId id="287" r:id="rId15"/>
    <p:sldId id="269" r:id="rId16"/>
    <p:sldId id="289" r:id="rId17"/>
    <p:sldId id="288" r:id="rId18"/>
    <p:sldId id="291" r:id="rId19"/>
    <p:sldId id="290" r:id="rId20"/>
    <p:sldId id="293" r:id="rId21"/>
    <p:sldId id="292" r:id="rId22"/>
    <p:sldId id="295" r:id="rId23"/>
    <p:sldId id="294" r:id="rId24"/>
    <p:sldId id="297" r:id="rId25"/>
    <p:sldId id="296" r:id="rId26"/>
    <p:sldId id="298" r:id="rId27"/>
    <p:sldId id="273" r:id="rId28"/>
    <p:sldId id="274" r:id="rId29"/>
    <p:sldId id="275" r:id="rId30"/>
    <p:sldId id="302" r:id="rId31"/>
    <p:sldId id="276" r:id="rId32"/>
    <p:sldId id="300" r:id="rId33"/>
    <p:sldId id="277" r:id="rId34"/>
    <p:sldId id="278" r:id="rId35"/>
    <p:sldId id="279" r:id="rId36"/>
    <p:sldId id="301" r:id="rId37"/>
    <p:sldId id="304" r:id="rId38"/>
    <p:sldId id="305" r:id="rId39"/>
    <p:sldId id="303" r:id="rId40"/>
    <p:sldId id="306" r:id="rId41"/>
    <p:sldId id="280" r:id="rId42"/>
    <p:sldId id="307" r:id="rId43"/>
    <p:sldId id="310" r:id="rId44"/>
    <p:sldId id="311" r:id="rId45"/>
    <p:sldId id="312" r:id="rId46"/>
    <p:sldId id="313" r:id="rId47"/>
    <p:sldId id="314" r:id="rId48"/>
    <p:sldId id="315" r:id="rId49"/>
    <p:sldId id="317" r:id="rId50"/>
    <p:sldId id="318" r:id="rId51"/>
    <p:sldId id="319" r:id="rId52"/>
    <p:sldId id="316" r:id="rId53"/>
    <p:sldId id="320" r:id="rId54"/>
    <p:sldId id="321"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398"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52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844824"/>
            <a:ext cx="4534272" cy="2376264"/>
          </a:xfrm>
          <a:solidFill>
            <a:schemeClr val="accent5">
              <a:lumMod val="20000"/>
              <a:lumOff val="80000"/>
            </a:schemeClr>
          </a:solidFill>
        </p:spPr>
        <p:txBody>
          <a:bodyPr>
            <a:normAutofit/>
          </a:bodyPr>
          <a:lstStyle/>
          <a:p>
            <a:r>
              <a:rPr lang="es-CO" dirty="0" smtClean="0">
                <a:latin typeface="Algerian" pitchFamily="82" charset="0"/>
              </a:rPr>
              <a:t>¿Quiere ser siervo de Dios?</a:t>
            </a:r>
            <a:endParaRPr lang="es-CO" dirty="0">
              <a:latin typeface="Algerian" pitchFamily="82" charset="0"/>
            </a:endParaRPr>
          </a:p>
        </p:txBody>
      </p:sp>
      <p:pic>
        <p:nvPicPr>
          <p:cNvPr id="8194" name="Picture 2" descr="http://t0.gstatic.com/images?q=tbn:ANd9GcQHFzVIfc1gimNm3-2kIaPtEllYDwB0qcmzFZCZH-FxlmwX6VzZ"/>
          <p:cNvPicPr>
            <a:picLocks noChangeAspect="1" noChangeArrowheads="1"/>
          </p:cNvPicPr>
          <p:nvPr/>
        </p:nvPicPr>
        <p:blipFill>
          <a:blip r:embed="rId2" cstate="print"/>
          <a:srcRect/>
          <a:stretch>
            <a:fillRect/>
          </a:stretch>
        </p:blipFill>
        <p:spPr bwMode="auto">
          <a:xfrm>
            <a:off x="5292080" y="1196752"/>
            <a:ext cx="3528392" cy="345638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4896543"/>
          </a:xfrm>
          <a:solidFill>
            <a:srgbClr val="FFC000"/>
          </a:solidFill>
        </p:spPr>
        <p:txBody>
          <a:bodyPr>
            <a:normAutofit/>
          </a:bodyPr>
          <a:lstStyle/>
          <a:p>
            <a:pPr algn="ctr">
              <a:buNone/>
            </a:pPr>
            <a:r>
              <a:rPr lang="es-CO" dirty="0" smtClean="0"/>
              <a:t>    </a:t>
            </a:r>
          </a:p>
          <a:p>
            <a:pPr algn="ctr">
              <a:buNone/>
            </a:pPr>
            <a:endParaRPr lang="es-CO" dirty="0" smtClean="0"/>
          </a:p>
          <a:p>
            <a:pPr algn="ctr">
              <a:buNone/>
            </a:pPr>
            <a:r>
              <a:rPr lang="es-CO" dirty="0" smtClean="0"/>
              <a:t>  </a:t>
            </a:r>
            <a:r>
              <a:rPr lang="es-CO" dirty="0" smtClean="0">
                <a:latin typeface="Algerian" pitchFamily="82" charset="0"/>
              </a:rPr>
              <a:t>El mayor privilegio que Dios le puede conceder al ser humano es ser llamado a ser su siervo, dado que somos indignos pecadores </a:t>
            </a:r>
          </a:p>
          <a:p>
            <a:endParaRPr lang="es-CO"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076056" cy="6858000"/>
          </a:xfrm>
          <a:solidFill>
            <a:schemeClr val="accent2">
              <a:lumMod val="20000"/>
              <a:lumOff val="80000"/>
            </a:schemeClr>
          </a:solidFill>
        </p:spPr>
        <p:txBody>
          <a:bodyPr>
            <a:normAutofit/>
          </a:bodyPr>
          <a:lstStyle/>
          <a:p>
            <a:pPr algn="ctr">
              <a:buNone/>
            </a:pPr>
            <a:r>
              <a:rPr lang="es-CO" dirty="0" smtClean="0"/>
              <a:t>   </a:t>
            </a:r>
          </a:p>
          <a:p>
            <a:pPr algn="ctr">
              <a:buNone/>
            </a:pPr>
            <a:r>
              <a:rPr lang="es-CO" dirty="0" smtClean="0"/>
              <a:t>     </a:t>
            </a:r>
            <a:r>
              <a:rPr lang="es-CO" sz="3600" b="1" dirty="0" smtClean="0">
                <a:solidFill>
                  <a:srgbClr val="FF0000"/>
                </a:solidFill>
              </a:rPr>
              <a:t>¿Qué es un siervo?</a:t>
            </a:r>
          </a:p>
          <a:p>
            <a:pPr algn="ctr">
              <a:buNone/>
            </a:pPr>
            <a:r>
              <a:rPr lang="es-CO" dirty="0" smtClean="0"/>
              <a:t>     </a:t>
            </a:r>
            <a:r>
              <a:rPr lang="es-CO" sz="3600" dirty="0" smtClean="0"/>
              <a:t>Diccionario de español</a:t>
            </a:r>
            <a:r>
              <a:rPr lang="es-ES" sz="3600" b="1" dirty="0" smtClean="0"/>
              <a:t> </a:t>
            </a:r>
            <a:r>
              <a:rPr lang="es-ES" sz="3600" dirty="0" smtClean="0"/>
              <a:t>define al siervo como “una</a:t>
            </a:r>
            <a:r>
              <a:rPr lang="es-ES" sz="3600" b="1" dirty="0" smtClean="0"/>
              <a:t> </a:t>
            </a:r>
            <a:r>
              <a:rPr lang="es-ES" sz="3600" dirty="0" smtClean="0"/>
              <a:t>persona que </a:t>
            </a:r>
            <a:r>
              <a:rPr lang="es-ES" sz="3600" u="sng" dirty="0" smtClean="0">
                <a:solidFill>
                  <a:srgbClr val="0070C0"/>
                </a:solidFill>
              </a:rPr>
              <a:t>sirve a otra y está sujeta a su autoridad</a:t>
            </a:r>
            <a:r>
              <a:rPr lang="es-ES" sz="3600" dirty="0" smtClean="0"/>
              <a:t>.</a:t>
            </a:r>
            <a:r>
              <a:rPr lang="es-ES" sz="3600" b="1" dirty="0" smtClean="0"/>
              <a:t> </a:t>
            </a:r>
            <a:r>
              <a:rPr lang="es-ES" sz="3600" i="1" dirty="0" smtClean="0"/>
              <a:t>o</a:t>
            </a:r>
            <a:r>
              <a:rPr lang="es-ES" sz="3600" dirty="0" smtClean="0"/>
              <a:t>  Persona </a:t>
            </a:r>
            <a:r>
              <a:rPr lang="es-ES" sz="3600" u="sng" dirty="0" smtClean="0">
                <a:solidFill>
                  <a:srgbClr val="0070C0"/>
                </a:solidFill>
              </a:rPr>
              <a:t>enteramente sometida o entregada al servicio de otra</a:t>
            </a:r>
            <a:r>
              <a:rPr lang="es-ES" sz="3600" dirty="0" smtClean="0"/>
              <a:t>”. </a:t>
            </a:r>
          </a:p>
        </p:txBody>
      </p:sp>
      <p:pic>
        <p:nvPicPr>
          <p:cNvPr id="7170" name="Picture 2" descr="http://t1.gstatic.com/images?q=tbn:ANd9GcSn2QUX7crUImiKX6COrDx4XAUtsi4VSBoaVbOQ4gOwWojO1BO3"/>
          <p:cNvPicPr>
            <a:picLocks noChangeAspect="1" noChangeArrowheads="1"/>
          </p:cNvPicPr>
          <p:nvPr/>
        </p:nvPicPr>
        <p:blipFill>
          <a:blip r:embed="rId2" cstate="print"/>
          <a:srcRect/>
          <a:stretch>
            <a:fillRect/>
          </a:stretch>
        </p:blipFill>
        <p:spPr bwMode="auto">
          <a:xfrm>
            <a:off x="5364088" y="1196752"/>
            <a:ext cx="3240360"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4)">
                                      <p:cBhvr>
                                        <p:cTn id="14"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3200" dirty="0" smtClean="0">
                <a:latin typeface="Algerian" pitchFamily="82" charset="0"/>
              </a:rPr>
              <a:t>¿Quién es el modelo para los siervos?</a:t>
            </a:r>
            <a:endParaRPr lang="es-CO" sz="3200" dirty="0">
              <a:latin typeface="Algerian" pitchFamily="82" charset="0"/>
            </a:endParaRPr>
          </a:p>
        </p:txBody>
      </p:sp>
      <p:sp>
        <p:nvSpPr>
          <p:cNvPr id="3" name="2 Marcador de contenido"/>
          <p:cNvSpPr>
            <a:spLocks noGrp="1"/>
          </p:cNvSpPr>
          <p:nvPr>
            <p:ph idx="1"/>
          </p:nvPr>
        </p:nvSpPr>
        <p:spPr>
          <a:xfrm>
            <a:off x="0" y="1600200"/>
            <a:ext cx="5940152" cy="5257800"/>
          </a:xfrm>
        </p:spPr>
        <p:txBody>
          <a:bodyPr>
            <a:normAutofit fontScale="85000" lnSpcReduction="10000"/>
          </a:bodyPr>
          <a:lstStyle/>
          <a:p>
            <a:pPr algn="ctr">
              <a:buNone/>
            </a:pPr>
            <a:r>
              <a:rPr lang="es-CO" baseline="30000" dirty="0" smtClean="0"/>
              <a:t> </a:t>
            </a:r>
            <a:r>
              <a:rPr lang="es-CO" dirty="0" smtClean="0"/>
              <a:t>    </a:t>
            </a:r>
            <a:r>
              <a:rPr lang="es-CO" dirty="0" smtClean="0">
                <a:solidFill>
                  <a:srgbClr val="FF0000"/>
                </a:solidFill>
              </a:rPr>
              <a:t>Filipenses 2:5-8</a:t>
            </a:r>
            <a:r>
              <a:rPr lang="es-CO" dirty="0" smtClean="0"/>
              <a:t>. Haya, pues, en vosotros este sentir que hubo también en Cristo Jesús, </a:t>
            </a:r>
            <a:r>
              <a:rPr lang="es-CO" baseline="30000" dirty="0" smtClean="0"/>
              <a:t>6</a:t>
            </a:r>
            <a:r>
              <a:rPr lang="es-CO" dirty="0" smtClean="0"/>
              <a:t> el cual, siendo en forma de Dios, no estimó el ser igual a Dios como cosa a que aferrarse,</a:t>
            </a:r>
          </a:p>
          <a:p>
            <a:pPr algn="ctr">
              <a:buNone/>
            </a:pPr>
            <a:endParaRPr lang="es-CO" dirty="0" smtClean="0"/>
          </a:p>
          <a:p>
            <a:pPr algn="ctr">
              <a:buNone/>
            </a:pPr>
            <a:r>
              <a:rPr lang="es-CO" dirty="0" smtClean="0"/>
              <a:t>  </a:t>
            </a:r>
            <a:r>
              <a:rPr lang="es-CO" baseline="30000" dirty="0" smtClean="0"/>
              <a:t>7</a:t>
            </a:r>
            <a:r>
              <a:rPr lang="es-CO" dirty="0" smtClean="0"/>
              <a:t> sino que se despojó a sí mismo, tomando forma de </a:t>
            </a:r>
            <a:r>
              <a:rPr lang="es-CO" b="1" dirty="0" smtClean="0">
                <a:solidFill>
                  <a:srgbClr val="0070C0"/>
                </a:solidFill>
              </a:rPr>
              <a:t>siervo</a:t>
            </a:r>
            <a:r>
              <a:rPr lang="es-CO" dirty="0" smtClean="0"/>
              <a:t>, hecho semejante a los hombres; </a:t>
            </a:r>
            <a:r>
              <a:rPr lang="es-CO" baseline="30000" dirty="0" smtClean="0"/>
              <a:t>8</a:t>
            </a:r>
            <a:r>
              <a:rPr lang="es-CO" dirty="0" smtClean="0"/>
              <a:t> y estando en la condición de hombre, se </a:t>
            </a:r>
            <a:r>
              <a:rPr lang="es-CO" b="1" dirty="0" smtClean="0">
                <a:solidFill>
                  <a:srgbClr val="0070C0"/>
                </a:solidFill>
              </a:rPr>
              <a:t>humilló a sí mismo</a:t>
            </a:r>
            <a:r>
              <a:rPr lang="es-CO" dirty="0" smtClean="0"/>
              <a:t>, haciéndose obediente hasta la muerte, y muerte de cruz. </a:t>
            </a:r>
          </a:p>
          <a:p>
            <a:endParaRPr lang="es-CO" dirty="0"/>
          </a:p>
        </p:txBody>
      </p:sp>
      <p:pic>
        <p:nvPicPr>
          <p:cNvPr id="1026" name="Picture 2" descr="http://t0.gstatic.com/images?q=tbn:ANd9GcSBUmq-ZVQwjeCexg326AGGt54TjtfdszAxhzz6Vy90br5lv4s_zQ"/>
          <p:cNvPicPr>
            <a:picLocks noChangeAspect="1" noChangeArrowheads="1"/>
          </p:cNvPicPr>
          <p:nvPr/>
        </p:nvPicPr>
        <p:blipFill>
          <a:blip r:embed="rId2" cstate="print"/>
          <a:srcRect/>
          <a:stretch>
            <a:fillRect/>
          </a:stretch>
        </p:blipFill>
        <p:spPr bwMode="auto">
          <a:xfrm>
            <a:off x="5940152" y="1700809"/>
            <a:ext cx="2880320" cy="2448272"/>
          </a:xfrm>
          <a:prstGeom prst="rect">
            <a:avLst/>
          </a:prstGeom>
          <a:noFill/>
        </p:spPr>
      </p:pic>
      <p:sp>
        <p:nvSpPr>
          <p:cNvPr id="5" name="4 Rectángulo"/>
          <p:cNvSpPr/>
          <p:nvPr/>
        </p:nvSpPr>
        <p:spPr>
          <a:xfrm>
            <a:off x="5868144" y="4293096"/>
            <a:ext cx="3024336" cy="2308324"/>
          </a:xfrm>
          <a:prstGeom prst="rect">
            <a:avLst/>
          </a:prstGeom>
        </p:spPr>
        <p:txBody>
          <a:bodyPr wrap="square">
            <a:spAutoFit/>
          </a:bodyPr>
          <a:lstStyle/>
          <a:p>
            <a:pPr algn="ctr"/>
            <a:r>
              <a:rPr lang="es-CO" b="1" dirty="0" smtClean="0">
                <a:solidFill>
                  <a:srgbClr val="FF0000"/>
                </a:solidFill>
              </a:rPr>
              <a:t>Que ejemplo tan asombroso, siendo el Creador de todo el universo, se despojó de su posición de soberano, tomó la forma humana, nació en un pesebre, y dio su vida en rescate por nosotros los pecadores.</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to="" calcmode="lin" valueType="num">
                                      <p:cBhvr>
                                        <p:cTn id="12" dur="1" fill="hold"/>
                                        <p:tgtEl>
                                          <p:spTgt spid="102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solidFill>
            <a:srgbClr val="FFC000"/>
          </a:solidFill>
        </p:spPr>
        <p:txBody>
          <a:bodyPr>
            <a:noAutofit/>
          </a:bodyPr>
          <a:lstStyle/>
          <a:p>
            <a:r>
              <a:rPr lang="es-CO" sz="3600" b="1" dirty="0" smtClean="0">
                <a:latin typeface="Agency FB" pitchFamily="34" charset="0"/>
              </a:rPr>
              <a:t>¿Qué motivó a Cristo a convertirse en siervo?</a:t>
            </a:r>
            <a:endParaRPr lang="es-CO" sz="3600" b="1" dirty="0">
              <a:latin typeface="Agency FB" pitchFamily="34" charset="0"/>
            </a:endParaRPr>
          </a:p>
        </p:txBody>
      </p:sp>
      <p:sp>
        <p:nvSpPr>
          <p:cNvPr id="3" name="2 Marcador de contenido"/>
          <p:cNvSpPr>
            <a:spLocks noGrp="1"/>
          </p:cNvSpPr>
          <p:nvPr>
            <p:ph idx="1"/>
          </p:nvPr>
        </p:nvSpPr>
        <p:spPr>
          <a:xfrm>
            <a:off x="457200" y="1600200"/>
            <a:ext cx="3898776" cy="4525963"/>
          </a:xfrm>
          <a:solidFill>
            <a:schemeClr val="accent4">
              <a:lumMod val="20000"/>
              <a:lumOff val="80000"/>
            </a:schemeClr>
          </a:solidFill>
        </p:spPr>
        <p:txBody>
          <a:bodyPr>
            <a:normAutofit fontScale="92500" lnSpcReduction="20000"/>
          </a:bodyPr>
          <a:lstStyle/>
          <a:p>
            <a:pPr algn="ctr">
              <a:buNone/>
            </a:pPr>
            <a:r>
              <a:rPr lang="es-CO" sz="3800" dirty="0" smtClean="0"/>
              <a:t>   “</a:t>
            </a:r>
            <a:r>
              <a:rPr lang="es-CO" sz="3800" b="1" dirty="0" smtClean="0">
                <a:solidFill>
                  <a:srgbClr val="0070C0"/>
                </a:solidFill>
              </a:rPr>
              <a:t>Porque de tal manera </a:t>
            </a:r>
            <a:r>
              <a:rPr lang="es-CO" sz="3800" b="1" u="sng" dirty="0" smtClean="0">
                <a:solidFill>
                  <a:srgbClr val="0070C0"/>
                </a:solidFill>
              </a:rPr>
              <a:t>amó</a:t>
            </a:r>
            <a:r>
              <a:rPr lang="es-CO" sz="3800" b="1" dirty="0" smtClean="0">
                <a:solidFill>
                  <a:srgbClr val="0070C0"/>
                </a:solidFill>
              </a:rPr>
              <a:t> Dios al mundo, que ha dado á su Hijo unigénito, para que todo aquel que en él cree, no se pierda, mas tenga vida eterna</a:t>
            </a:r>
            <a:r>
              <a:rPr lang="es-CO" sz="3800" dirty="0" smtClean="0"/>
              <a:t>”</a:t>
            </a:r>
            <a:r>
              <a:rPr lang="es-CO" sz="3000" dirty="0" smtClean="0">
                <a:solidFill>
                  <a:srgbClr val="FF0000"/>
                </a:solidFill>
              </a:rPr>
              <a:t> (Juan 3:16).</a:t>
            </a:r>
          </a:p>
        </p:txBody>
      </p:sp>
      <p:pic>
        <p:nvPicPr>
          <p:cNvPr id="6146" name="Picture 2" descr="http://t1.gstatic.com/images?q=tbn:ANd9GcSdWsMwCTWn0vwYppKXTy5FrxhcYwtRooVCmlM2wrkuefdHf6mb"/>
          <p:cNvPicPr>
            <a:picLocks noChangeAspect="1" noChangeArrowheads="1"/>
          </p:cNvPicPr>
          <p:nvPr/>
        </p:nvPicPr>
        <p:blipFill>
          <a:blip r:embed="rId2" cstate="print"/>
          <a:srcRect/>
          <a:stretch>
            <a:fillRect/>
          </a:stretch>
        </p:blipFill>
        <p:spPr bwMode="auto">
          <a:xfrm>
            <a:off x="4860032" y="1844824"/>
            <a:ext cx="3672408" cy="2952328"/>
          </a:xfrm>
          <a:prstGeom prst="rect">
            <a:avLst/>
          </a:prstGeom>
          <a:noFill/>
        </p:spPr>
      </p:pic>
      <p:sp>
        <p:nvSpPr>
          <p:cNvPr id="6" name="5 Rectángulo"/>
          <p:cNvSpPr/>
          <p:nvPr/>
        </p:nvSpPr>
        <p:spPr>
          <a:xfrm>
            <a:off x="4932040" y="5013176"/>
            <a:ext cx="4211960" cy="1569660"/>
          </a:xfrm>
          <a:prstGeom prst="rect">
            <a:avLst/>
          </a:prstGeom>
          <a:solidFill>
            <a:srgbClr val="FFFF00"/>
          </a:solidFill>
        </p:spPr>
        <p:txBody>
          <a:bodyPr wrap="square">
            <a:spAutoFit/>
          </a:bodyPr>
          <a:lstStyle/>
          <a:p>
            <a:pPr algn="ctr"/>
            <a:r>
              <a:rPr lang="es-CO" sz="2400" b="1" dirty="0" smtClean="0"/>
              <a:t>Dios desea que todos los habitantes del planeta sea sus siervos Porque </a:t>
            </a:r>
            <a:r>
              <a:rPr lang="es-CO" sz="2400" b="1" i="1" dirty="0" smtClean="0"/>
              <a:t> no quiere</a:t>
            </a:r>
            <a:r>
              <a:rPr lang="es-CO" sz="2400" b="1" dirty="0" smtClean="0"/>
              <a:t> "que ninguno perezca”</a:t>
            </a:r>
            <a:r>
              <a:rPr lang="es-CO" sz="2000" dirty="0" smtClean="0">
                <a:solidFill>
                  <a:srgbClr val="FF0000"/>
                </a:solidFill>
              </a:rPr>
              <a:t> 2ª Pedro 3:9</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7"/>
          </a:xfrm>
        </p:spPr>
        <p:txBody>
          <a:bodyPr>
            <a:normAutofit fontScale="92500" lnSpcReduction="20000"/>
          </a:bodyPr>
          <a:lstStyle/>
          <a:p>
            <a:pPr algn="ctr">
              <a:buNone/>
            </a:pPr>
            <a:r>
              <a:rPr lang="es-CO" dirty="0" smtClean="0"/>
              <a:t>     A través de las Escrituras vemos que los autores del Nuevo Testamento usan frases para referirse a ellos como “</a:t>
            </a:r>
            <a:r>
              <a:rPr lang="es-CO" b="1" dirty="0" smtClean="0">
                <a:solidFill>
                  <a:srgbClr val="0070C0"/>
                </a:solidFill>
              </a:rPr>
              <a:t>siervo de Dios</a:t>
            </a:r>
            <a:r>
              <a:rPr lang="es-CO" dirty="0" smtClean="0"/>
              <a:t>”, “</a:t>
            </a:r>
            <a:r>
              <a:rPr lang="es-CO" b="1" dirty="0" smtClean="0">
                <a:solidFill>
                  <a:srgbClr val="0070C0"/>
                </a:solidFill>
              </a:rPr>
              <a:t>siervo del Señor</a:t>
            </a:r>
            <a:r>
              <a:rPr lang="es-CO" dirty="0" smtClean="0"/>
              <a:t>”  y “</a:t>
            </a:r>
            <a:r>
              <a:rPr lang="es-CO" b="1" dirty="0" smtClean="0">
                <a:solidFill>
                  <a:srgbClr val="0070C0"/>
                </a:solidFill>
              </a:rPr>
              <a:t>siervo de Jesucristo</a:t>
            </a:r>
            <a:r>
              <a:rPr lang="es-CO" dirty="0" smtClean="0"/>
              <a:t>” alternativamente.</a:t>
            </a:r>
          </a:p>
          <a:p>
            <a:pPr>
              <a:buNone/>
            </a:pPr>
            <a:r>
              <a:rPr lang="es-CO" dirty="0" smtClean="0"/>
              <a:t>    </a:t>
            </a:r>
          </a:p>
          <a:p>
            <a:pPr algn="ctr">
              <a:buNone/>
            </a:pPr>
            <a:r>
              <a:rPr lang="es-CO" dirty="0" smtClean="0"/>
              <a:t>           </a:t>
            </a:r>
            <a:r>
              <a:rPr lang="es-CO" b="1" dirty="0" smtClean="0">
                <a:solidFill>
                  <a:srgbClr val="FF0000"/>
                </a:solidFill>
              </a:rPr>
              <a:t>Leamos algunos ejemplos.</a:t>
            </a:r>
          </a:p>
          <a:p>
            <a:pPr>
              <a:buNone/>
            </a:pPr>
            <a:endParaRPr lang="es-CO" dirty="0" smtClean="0"/>
          </a:p>
        </p:txBody>
      </p:sp>
      <p:sp>
        <p:nvSpPr>
          <p:cNvPr id="4" name="3 Rectángulo"/>
          <p:cNvSpPr/>
          <p:nvPr/>
        </p:nvSpPr>
        <p:spPr>
          <a:xfrm>
            <a:off x="323528" y="3140968"/>
            <a:ext cx="5832648" cy="3539430"/>
          </a:xfrm>
          <a:prstGeom prst="rect">
            <a:avLst/>
          </a:prstGeom>
        </p:spPr>
        <p:txBody>
          <a:bodyPr wrap="square">
            <a:spAutoFit/>
          </a:bodyPr>
          <a:lstStyle/>
          <a:p>
            <a:pPr>
              <a:buNone/>
            </a:pPr>
            <a:r>
              <a:rPr lang="es-CO" sz="2800" dirty="0" smtClean="0"/>
              <a:t>Por ejemplo, Pablo se llama a sí mismo “</a:t>
            </a:r>
            <a:r>
              <a:rPr lang="es-CO" sz="2800" b="1" u="sng" dirty="0" smtClean="0">
                <a:solidFill>
                  <a:srgbClr val="0070C0"/>
                </a:solidFill>
              </a:rPr>
              <a:t>siervo de Jesucristo</a:t>
            </a:r>
            <a:r>
              <a:rPr lang="es-CO" sz="2800" dirty="0" smtClean="0"/>
              <a:t>” en </a:t>
            </a:r>
            <a:r>
              <a:rPr lang="es-CO" sz="2800" dirty="0" smtClean="0">
                <a:solidFill>
                  <a:srgbClr val="FF0000"/>
                </a:solidFill>
              </a:rPr>
              <a:t>Romanos 1:1 </a:t>
            </a:r>
            <a:r>
              <a:rPr lang="es-CO" sz="2800" dirty="0" smtClean="0"/>
              <a:t>y “</a:t>
            </a:r>
            <a:r>
              <a:rPr lang="es-CO" sz="2800" b="1" u="sng" dirty="0" smtClean="0">
                <a:solidFill>
                  <a:srgbClr val="0070C0"/>
                </a:solidFill>
              </a:rPr>
              <a:t>siervo de Dios</a:t>
            </a:r>
            <a:r>
              <a:rPr lang="es-CO" sz="2800" dirty="0" smtClean="0"/>
              <a:t>” en </a:t>
            </a:r>
            <a:r>
              <a:rPr lang="es-CO" sz="2800" dirty="0" smtClean="0">
                <a:solidFill>
                  <a:srgbClr val="FF0000"/>
                </a:solidFill>
              </a:rPr>
              <a:t>Tito 1:1</a:t>
            </a:r>
            <a:r>
              <a:rPr lang="es-CO" sz="2800" dirty="0" smtClean="0"/>
              <a:t>.</a:t>
            </a:r>
          </a:p>
          <a:p>
            <a:endParaRPr lang="es-CO" sz="2800" dirty="0" smtClean="0"/>
          </a:p>
          <a:p>
            <a:pPr>
              <a:buNone/>
            </a:pPr>
            <a:r>
              <a:rPr lang="es-CO" sz="2800" dirty="0" smtClean="0"/>
              <a:t>     Santiago hace lo mismo en la apertura de su carta a los judíos, presentándose como  “</a:t>
            </a:r>
            <a:r>
              <a:rPr lang="es-CO" sz="2800" b="1" u="sng" dirty="0" smtClean="0">
                <a:solidFill>
                  <a:srgbClr val="0070C0"/>
                </a:solidFill>
              </a:rPr>
              <a:t>siervo de Dios y del Señor Jesucristo</a:t>
            </a:r>
            <a:r>
              <a:rPr lang="es-CO" sz="2800" dirty="0" smtClean="0"/>
              <a:t>”</a:t>
            </a:r>
            <a:r>
              <a:rPr lang="es-CO" sz="2800" dirty="0" smtClean="0">
                <a:solidFill>
                  <a:srgbClr val="FF0000"/>
                </a:solidFill>
              </a:rPr>
              <a:t> (Sant.1:1). </a:t>
            </a:r>
          </a:p>
        </p:txBody>
      </p:sp>
      <p:pic>
        <p:nvPicPr>
          <p:cNvPr id="13314" name="Picture 2" descr="http://t0.gstatic.com/images?q=tbn:ANd9GcQnVFvlLZaQLgtjY_7kvdBQoy2X8rabjunh4YuMunmEcH1b4NJu"/>
          <p:cNvPicPr>
            <a:picLocks noChangeAspect="1" noChangeArrowheads="1"/>
          </p:cNvPicPr>
          <p:nvPr/>
        </p:nvPicPr>
        <p:blipFill>
          <a:blip r:embed="rId2" cstate="print"/>
          <a:srcRect/>
          <a:stretch>
            <a:fillRect/>
          </a:stretch>
        </p:blipFill>
        <p:spPr bwMode="auto">
          <a:xfrm>
            <a:off x="6572250" y="2852936"/>
            <a:ext cx="2571750" cy="1781176"/>
          </a:xfrm>
          <a:prstGeom prst="rect">
            <a:avLst/>
          </a:prstGeom>
          <a:noFill/>
        </p:spPr>
      </p:pic>
      <p:pic>
        <p:nvPicPr>
          <p:cNvPr id="13316" name="Picture 4" descr="http://t3.gstatic.com/images?q=tbn:ANd9GcSsCAskidyHsSyDnqp5e34gJRnZ4a0m6vCqayrD021CEih7tQ9N"/>
          <p:cNvPicPr>
            <a:picLocks noChangeAspect="1" noChangeArrowheads="1"/>
          </p:cNvPicPr>
          <p:nvPr/>
        </p:nvPicPr>
        <p:blipFill>
          <a:blip r:embed="rId3" cstate="print"/>
          <a:srcRect/>
          <a:stretch>
            <a:fillRect/>
          </a:stretch>
        </p:blipFill>
        <p:spPr bwMode="auto">
          <a:xfrm>
            <a:off x="6588224" y="4725144"/>
            <a:ext cx="2304256" cy="187220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834880" cy="5577483"/>
          </a:xfrm>
        </p:spPr>
        <p:txBody>
          <a:bodyPr>
            <a:normAutofit lnSpcReduction="10000"/>
          </a:bodyPr>
          <a:lstStyle/>
          <a:p>
            <a:pPr algn="ctr">
              <a:buNone/>
            </a:pPr>
            <a:r>
              <a:rPr lang="es-CO" dirty="0" smtClean="0"/>
              <a:t>     </a:t>
            </a:r>
            <a:r>
              <a:rPr lang="es-CO" sz="4400" dirty="0" smtClean="0"/>
              <a:t>Lo mismo hace Pedro cuando se identifica como: “</a:t>
            </a:r>
            <a:r>
              <a:rPr lang="es-CO" sz="4400" b="1" u="sng" dirty="0" smtClean="0">
                <a:solidFill>
                  <a:srgbClr val="0070C0"/>
                </a:solidFill>
              </a:rPr>
              <a:t>siervo y apóstol de Jesucristo</a:t>
            </a:r>
            <a:r>
              <a:rPr lang="es-CO" sz="4400" dirty="0" smtClean="0"/>
              <a:t>” </a:t>
            </a:r>
            <a:r>
              <a:rPr lang="es-CO" sz="4400" dirty="0" smtClean="0">
                <a:solidFill>
                  <a:srgbClr val="FF0000"/>
                </a:solidFill>
              </a:rPr>
              <a:t>(Pedro 1:1).  </a:t>
            </a:r>
            <a:r>
              <a:rPr lang="es-CO" sz="4400" dirty="0" smtClean="0"/>
              <a:t>Y Judas en las primeras líneas de su epístola.</a:t>
            </a:r>
          </a:p>
          <a:p>
            <a:endParaRPr lang="es-CO" dirty="0"/>
          </a:p>
        </p:txBody>
      </p:sp>
      <p:pic>
        <p:nvPicPr>
          <p:cNvPr id="1026" name="Picture 2" descr="http://t2.gstatic.com/images?q=tbn:ANd9GcScNzIR49YQ0Jew7seG50m0kioeM_Sl31SwITkMT_-Ds_a8HAmhKg"/>
          <p:cNvPicPr>
            <a:picLocks noChangeAspect="1" noChangeArrowheads="1"/>
          </p:cNvPicPr>
          <p:nvPr/>
        </p:nvPicPr>
        <p:blipFill>
          <a:blip r:embed="rId2" cstate="print"/>
          <a:srcRect/>
          <a:stretch>
            <a:fillRect/>
          </a:stretch>
        </p:blipFill>
        <p:spPr bwMode="auto">
          <a:xfrm>
            <a:off x="5436096" y="692696"/>
            <a:ext cx="3312368" cy="518457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cstate="print"/>
            <a:tile tx="0" ty="0" sx="100000" sy="100000" flip="none" algn="tl"/>
          </a:blipFill>
        </p:spPr>
        <p:txBody>
          <a:bodyPr>
            <a:normAutofit fontScale="92500" lnSpcReduction="20000"/>
          </a:bodyPr>
          <a:lstStyle/>
          <a:p>
            <a:pPr>
              <a:buNone/>
            </a:pPr>
            <a:r>
              <a:rPr lang="es-CO" dirty="0" smtClean="0"/>
              <a:t>    </a:t>
            </a:r>
          </a:p>
          <a:p>
            <a:pPr algn="ctr">
              <a:buNone/>
            </a:pPr>
            <a:r>
              <a:rPr lang="es-CO" dirty="0" smtClean="0"/>
              <a:t>    Según el plan de Dios,  no sólo los apóstoles son llamados a ser siervos de Dios y de Jesucristo, todos los cristianos somos llamados a ser siervos de Dios. </a:t>
            </a:r>
          </a:p>
          <a:p>
            <a:pPr>
              <a:buNone/>
            </a:pPr>
            <a:endParaRPr lang="es-CO" dirty="0" smtClean="0"/>
          </a:p>
          <a:p>
            <a:pPr algn="ctr">
              <a:buNone/>
            </a:pPr>
            <a:r>
              <a:rPr lang="es-CO" dirty="0" smtClean="0"/>
              <a:t>    En </a:t>
            </a:r>
            <a:r>
              <a:rPr lang="es-CO" dirty="0" smtClean="0">
                <a:solidFill>
                  <a:srgbClr val="FF0000"/>
                </a:solidFill>
              </a:rPr>
              <a:t>Romanos 6:22</a:t>
            </a:r>
            <a:r>
              <a:rPr lang="es-CO" dirty="0" smtClean="0"/>
              <a:t>, el apóstol Pablo nos dice que los cristianos hemos sido liberados del pecado y hechos siervos de Dios. Leamos el texto:</a:t>
            </a:r>
          </a:p>
          <a:p>
            <a:pPr>
              <a:buNone/>
            </a:pPr>
            <a:endParaRPr lang="es-CO" dirty="0" smtClean="0"/>
          </a:p>
          <a:p>
            <a:pPr algn="ctr">
              <a:buNone/>
            </a:pPr>
            <a:r>
              <a:rPr lang="es-CO" dirty="0" smtClean="0"/>
              <a:t>   </a:t>
            </a:r>
            <a:r>
              <a:rPr lang="es-CO" baseline="30000" dirty="0" smtClean="0"/>
              <a:t> “</a:t>
            </a:r>
            <a:r>
              <a:rPr lang="es-CO" b="1" dirty="0" smtClean="0"/>
              <a:t>Mas ahora que habéis sido libertados del pecado y hechos siervos de Dios, tenéis por vuestro fruto la santificación, y como fin, la vida eterna</a:t>
            </a:r>
            <a:r>
              <a:rPr lang="es-CO"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cstate="print"/>
            <a:tile tx="0" ty="0" sx="100000" sy="100000" flip="none" algn="tl"/>
          </a:blipFill>
        </p:spPr>
        <p:txBody>
          <a:bodyPr>
            <a:normAutofit fontScale="92500" lnSpcReduction="20000"/>
          </a:bodyPr>
          <a:lstStyle/>
          <a:p>
            <a:pPr algn="ctr">
              <a:buNone/>
            </a:pPr>
            <a:r>
              <a:rPr lang="es-CO" dirty="0" smtClean="0"/>
              <a:t>      Miremos el proceso.</a:t>
            </a:r>
          </a:p>
          <a:p>
            <a:pPr>
              <a:buNone/>
            </a:pPr>
            <a:r>
              <a:rPr lang="es-CO" dirty="0" smtClean="0"/>
              <a:t>1). Cuando reconocemos que somos pecadores, y acudimos a Cristo, Él nos quita esa carga de pecado, y nuestra hoja de vida queda limpia.</a:t>
            </a:r>
          </a:p>
          <a:p>
            <a:pPr algn="ctr">
              <a:buNone/>
            </a:pPr>
            <a:endParaRPr lang="es-CO" dirty="0" smtClean="0"/>
          </a:p>
          <a:p>
            <a:pPr>
              <a:buNone/>
            </a:pPr>
            <a:r>
              <a:rPr lang="es-CO" dirty="0" smtClean="0"/>
              <a:t>2). A partir de allí, en gratitud por lo que Él hizo por nosotros, nos convertimos en sus siervos, obedientes a todo lo que Él nos ordena. Y se inicia el proceso de la santificación que cubre toda la vida, que es el fruto de ser sus siervos.</a:t>
            </a:r>
          </a:p>
          <a:p>
            <a:pPr algn="ctr">
              <a:buNone/>
            </a:pPr>
            <a:endParaRPr lang="es-CO" dirty="0" smtClean="0"/>
          </a:p>
          <a:p>
            <a:pPr>
              <a:buNone/>
            </a:pPr>
            <a:r>
              <a:rPr lang="es-CO" dirty="0" smtClean="0"/>
              <a:t>3). </a:t>
            </a:r>
            <a:r>
              <a:rPr lang="es-CO" b="1" dirty="0" smtClean="0"/>
              <a:t>Y como fin, la vida eterna</a:t>
            </a:r>
            <a:r>
              <a:rPr lang="es-CO" dirty="0" smtClean="0"/>
              <a:t>”. El problema es que algunos quieren tener la “vida eterna” sin ser siervos, es decir sin obedecer, lo cual es imposible.</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19256" cy="6192688"/>
          </a:xfrm>
          <a:solidFill>
            <a:schemeClr val="accent3">
              <a:lumMod val="40000"/>
              <a:lumOff val="60000"/>
            </a:schemeClr>
          </a:solidFill>
        </p:spPr>
        <p:txBody>
          <a:bodyPr>
            <a:normAutofit fontScale="92500" lnSpcReduction="10000"/>
          </a:bodyPr>
          <a:lstStyle/>
          <a:p>
            <a:pPr algn="ctr">
              <a:buNone/>
            </a:pPr>
            <a:r>
              <a:rPr lang="es-CO" dirty="0" smtClean="0"/>
              <a:t>    El apóstol Pedro nos insta, en su primera epístola a que </a:t>
            </a:r>
            <a:r>
              <a:rPr lang="es-CO" b="1" dirty="0" smtClean="0">
                <a:solidFill>
                  <a:srgbClr val="0070C0"/>
                </a:solidFill>
              </a:rPr>
              <a:t>“vivamos como libres, pero no como los que tienen la libertad como pretexto para hacer lo malo, sino como </a:t>
            </a:r>
            <a:r>
              <a:rPr lang="es-CO" b="1" u="sng" dirty="0" smtClean="0">
                <a:solidFill>
                  <a:srgbClr val="0070C0"/>
                </a:solidFill>
              </a:rPr>
              <a:t>siervos de Dios</a:t>
            </a:r>
            <a:r>
              <a:rPr lang="es-CO" b="1" dirty="0" smtClean="0">
                <a:solidFill>
                  <a:srgbClr val="0070C0"/>
                </a:solidFill>
              </a:rPr>
              <a:t>”</a:t>
            </a:r>
            <a:r>
              <a:rPr lang="es-CO" dirty="0" smtClean="0"/>
              <a:t> </a:t>
            </a:r>
            <a:r>
              <a:rPr lang="es-CO" dirty="0" smtClean="0">
                <a:solidFill>
                  <a:srgbClr val="FF0000"/>
                </a:solidFill>
              </a:rPr>
              <a:t>(1 P. 2:16)</a:t>
            </a:r>
            <a:r>
              <a:rPr lang="es-CO" dirty="0" smtClean="0"/>
              <a:t>.  </a:t>
            </a:r>
          </a:p>
          <a:p>
            <a:pPr>
              <a:buNone/>
            </a:pPr>
            <a:endParaRPr lang="es-CO" dirty="0" smtClean="0"/>
          </a:p>
          <a:p>
            <a:pPr algn="ctr">
              <a:buNone/>
            </a:pPr>
            <a:r>
              <a:rPr lang="es-CO" dirty="0" smtClean="0"/>
              <a:t>       El apóstol Pedro utiliza dos términos interesantes: “</a:t>
            </a:r>
            <a:r>
              <a:rPr lang="es-CO" u="sng" dirty="0" smtClean="0"/>
              <a:t>libres</a:t>
            </a:r>
            <a:r>
              <a:rPr lang="es-CO" dirty="0" smtClean="0"/>
              <a:t>” y “</a:t>
            </a:r>
            <a:r>
              <a:rPr lang="es-CO" u="sng" dirty="0" smtClean="0"/>
              <a:t>siervos</a:t>
            </a:r>
            <a:r>
              <a:rPr lang="es-CO" dirty="0" smtClean="0"/>
              <a:t>”. </a:t>
            </a:r>
          </a:p>
          <a:p>
            <a:pPr>
              <a:buNone/>
            </a:pPr>
            <a:endParaRPr lang="es-CO" dirty="0" smtClean="0"/>
          </a:p>
          <a:p>
            <a:pPr algn="ctr">
              <a:buNone/>
            </a:pPr>
            <a:r>
              <a:rPr lang="es-CO" dirty="0" smtClean="0"/>
              <a:t>  </a:t>
            </a:r>
            <a:r>
              <a:rPr lang="es-CO" sz="3500" b="1" dirty="0" smtClean="0">
                <a:solidFill>
                  <a:srgbClr val="FF0000"/>
                </a:solidFill>
              </a:rPr>
              <a:t>¿Como es que una persona puede ser  “libre” y “esclavo” a la vez?</a:t>
            </a:r>
          </a:p>
          <a:p>
            <a:pPr>
              <a:buNone/>
            </a:pPr>
            <a:endParaRPr lang="es-CO" dirty="0" smtClean="0"/>
          </a:p>
          <a:p>
            <a:pPr algn="ctr">
              <a:buNone/>
            </a:pPr>
            <a:r>
              <a:rPr lang="es-CO" dirty="0" smtClean="0"/>
              <a:t>     Analicémoslos para saber su significado.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755576" y="274638"/>
            <a:ext cx="7704856" cy="1143000"/>
          </a:xfrm>
          <a:solidFill>
            <a:schemeClr val="accent6">
              <a:lumMod val="60000"/>
              <a:lumOff val="40000"/>
            </a:schemeClr>
          </a:solidFill>
        </p:spPr>
        <p:txBody>
          <a:bodyPr>
            <a:normAutofit fontScale="90000"/>
          </a:bodyPr>
          <a:lstStyle/>
          <a:p>
            <a:r>
              <a:rPr lang="es-CO" dirty="0" smtClean="0">
                <a:latin typeface="Agency FB" pitchFamily="34" charset="0"/>
              </a:rPr>
              <a:t>¿Cómo es posible que un cristiano sea libre y esclavo a la vez?</a:t>
            </a:r>
            <a:endParaRPr lang="es-CO" dirty="0">
              <a:latin typeface="Agency FB" pitchFamily="34" charset="0"/>
            </a:endParaRPr>
          </a:p>
        </p:txBody>
      </p:sp>
      <p:sp>
        <p:nvSpPr>
          <p:cNvPr id="5" name="4 Marcador de texto"/>
          <p:cNvSpPr>
            <a:spLocks noGrp="1"/>
          </p:cNvSpPr>
          <p:nvPr>
            <p:ph type="body" idx="1"/>
          </p:nvPr>
        </p:nvSpPr>
        <p:spPr>
          <a:solidFill>
            <a:srgbClr val="002060"/>
          </a:solidFill>
        </p:spPr>
        <p:txBody>
          <a:bodyPr>
            <a:normAutofit/>
          </a:bodyPr>
          <a:lstStyle/>
          <a:p>
            <a:r>
              <a:rPr lang="es-CO" sz="3200" dirty="0" smtClean="0">
                <a:solidFill>
                  <a:srgbClr val="FF0000"/>
                </a:solidFill>
              </a:rPr>
              <a:t>   </a:t>
            </a:r>
            <a:r>
              <a:rPr lang="es-CO" sz="3200" dirty="0" smtClean="0">
                <a:solidFill>
                  <a:schemeClr val="bg1"/>
                </a:solidFill>
              </a:rPr>
              <a:t> Definición de Libre</a:t>
            </a:r>
            <a:endParaRPr lang="es-CO" sz="3200" dirty="0">
              <a:solidFill>
                <a:schemeClr val="bg1"/>
              </a:solidFill>
            </a:endParaRPr>
          </a:p>
        </p:txBody>
      </p:sp>
      <p:sp>
        <p:nvSpPr>
          <p:cNvPr id="3" name="2 Marcador de contenido"/>
          <p:cNvSpPr>
            <a:spLocks noGrp="1"/>
          </p:cNvSpPr>
          <p:nvPr>
            <p:ph sz="half" idx="2"/>
          </p:nvPr>
        </p:nvSpPr>
        <p:spPr>
          <a:xfrm>
            <a:off x="457200" y="2276872"/>
            <a:ext cx="4040188" cy="4176463"/>
          </a:xfrm>
          <a:solidFill>
            <a:srgbClr val="FFC000"/>
          </a:solidFill>
        </p:spPr>
        <p:txBody>
          <a:bodyPr>
            <a:normAutofit fontScale="92500"/>
          </a:bodyPr>
          <a:lstStyle/>
          <a:p>
            <a:pPr>
              <a:buNone/>
            </a:pPr>
            <a:r>
              <a:rPr lang="es-CO" dirty="0" smtClean="0"/>
              <a:t>     </a:t>
            </a:r>
            <a:r>
              <a:rPr lang="es-CO" sz="3200" dirty="0" smtClean="0"/>
              <a:t>El cristiano se somete a la autoridad no como un esclavo servil e inconsciente </a:t>
            </a:r>
            <a:r>
              <a:rPr lang="es-CO" sz="3200" u="sng" dirty="0" smtClean="0">
                <a:solidFill>
                  <a:srgbClr val="0070C0"/>
                </a:solidFill>
              </a:rPr>
              <a:t>sino inteligentemente y por su propia voluntad, como libre que es en Cristo Jesús.</a:t>
            </a:r>
          </a:p>
          <a:p>
            <a:endParaRPr lang="es-CO" dirty="0"/>
          </a:p>
        </p:txBody>
      </p:sp>
      <p:sp>
        <p:nvSpPr>
          <p:cNvPr id="6" name="5 Marcador de texto"/>
          <p:cNvSpPr>
            <a:spLocks noGrp="1"/>
          </p:cNvSpPr>
          <p:nvPr>
            <p:ph type="body" sz="quarter" idx="3"/>
          </p:nvPr>
        </p:nvSpPr>
        <p:spPr>
          <a:solidFill>
            <a:srgbClr val="002060"/>
          </a:solidFill>
        </p:spPr>
        <p:txBody>
          <a:bodyPr>
            <a:normAutofit fontScale="92500"/>
          </a:bodyPr>
          <a:lstStyle/>
          <a:p>
            <a:r>
              <a:rPr lang="es-CO" sz="3200" dirty="0" smtClean="0">
                <a:solidFill>
                  <a:srgbClr val="FF0000"/>
                </a:solidFill>
              </a:rPr>
              <a:t>    </a:t>
            </a:r>
            <a:r>
              <a:rPr lang="es-CO" sz="3200" dirty="0" smtClean="0">
                <a:solidFill>
                  <a:schemeClr val="bg1"/>
                </a:solidFill>
              </a:rPr>
              <a:t>Definición de Esclavo</a:t>
            </a:r>
            <a:endParaRPr lang="es-CO" sz="3200" dirty="0">
              <a:solidFill>
                <a:schemeClr val="bg1"/>
              </a:solidFill>
            </a:endParaRPr>
          </a:p>
        </p:txBody>
      </p:sp>
      <p:sp>
        <p:nvSpPr>
          <p:cNvPr id="7" name="6 Marcador de contenido"/>
          <p:cNvSpPr>
            <a:spLocks noGrp="1"/>
          </p:cNvSpPr>
          <p:nvPr>
            <p:ph sz="quarter" idx="4"/>
          </p:nvPr>
        </p:nvSpPr>
        <p:spPr>
          <a:xfrm>
            <a:off x="4645025" y="2276871"/>
            <a:ext cx="4103439" cy="4176465"/>
          </a:xfrm>
          <a:solidFill>
            <a:srgbClr val="FFC000"/>
          </a:solidFill>
        </p:spPr>
        <p:txBody>
          <a:bodyPr/>
          <a:lstStyle/>
          <a:p>
            <a:pPr>
              <a:buNone/>
            </a:pPr>
            <a:r>
              <a:rPr lang="es-CO" sz="2800" b="1" dirty="0" smtClean="0"/>
              <a:t>     El siervo de Dios es aquella persona que está dispuesta a:</a:t>
            </a:r>
            <a:endParaRPr lang="es-CO" sz="2800" dirty="0" smtClean="0"/>
          </a:p>
          <a:p>
            <a:pPr>
              <a:buNone/>
            </a:pPr>
            <a:r>
              <a:rPr lang="es-CO" sz="2800" b="1" dirty="0" smtClean="0"/>
              <a:t>  * hacer lo que Dios pida</a:t>
            </a:r>
            <a:endParaRPr lang="es-CO" sz="2800" dirty="0" smtClean="0"/>
          </a:p>
          <a:p>
            <a:pPr>
              <a:buNone/>
            </a:pPr>
            <a:r>
              <a:rPr lang="es-CO" sz="2800" b="1" dirty="0" smtClean="0"/>
              <a:t>  * cuando El lo pida</a:t>
            </a:r>
            <a:endParaRPr lang="es-CO" sz="2800" dirty="0" smtClean="0"/>
          </a:p>
          <a:p>
            <a:pPr>
              <a:buNone/>
            </a:pPr>
            <a:r>
              <a:rPr lang="es-CO" sz="2800" b="1" dirty="0" smtClean="0"/>
              <a:t>  * donde El lo pida</a:t>
            </a:r>
            <a:endParaRPr lang="es-CO" sz="2800" dirty="0" smtClean="0"/>
          </a:p>
          <a:p>
            <a:pPr>
              <a:buNone/>
            </a:pPr>
            <a:r>
              <a:rPr lang="es-CO" sz="2800" b="1" dirty="0" smtClean="0"/>
              <a:t>  * no importa lo que El pida</a:t>
            </a:r>
            <a:endParaRPr lang="es-CO" sz="2800"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500" fill="hold"/>
                                        <p:tgtEl>
                                          <p:spTgt spid="5">
                                            <p:bg/>
                                          </p:spTgt>
                                        </p:tgtEl>
                                        <p:attrNameLst>
                                          <p:attrName>ppt_w</p:attrName>
                                        </p:attrNameLst>
                                      </p:cBhvr>
                                      <p:tavLst>
                                        <p:tav tm="0">
                                          <p:val>
                                            <p:fltVal val="0"/>
                                          </p:val>
                                        </p:tav>
                                        <p:tav tm="100000">
                                          <p:val>
                                            <p:strVal val="#ppt_w"/>
                                          </p:val>
                                        </p:tav>
                                      </p:tavLst>
                                    </p:anim>
                                    <p:anim calcmode="lin" valueType="num">
                                      <p:cBhvr>
                                        <p:cTn id="8" dur="500" fill="hold"/>
                                        <p:tgtEl>
                                          <p:spTgt spid="5">
                                            <p:bg/>
                                          </p:spTgt>
                                        </p:tgtEl>
                                        <p:attrNameLst>
                                          <p:attrName>ppt_h</p:attrName>
                                        </p:attrNameLst>
                                      </p:cBhvr>
                                      <p:tavLst>
                                        <p:tav tm="0">
                                          <p:val>
                                            <p:fltVal val="0"/>
                                          </p:val>
                                        </p:tav>
                                        <p:tav tm="100000">
                                          <p:val>
                                            <p:strVal val="#ppt_h"/>
                                          </p:val>
                                        </p:tav>
                                      </p:tavLst>
                                    </p:anim>
                                    <p:animEffect transition="in" filter="fade">
                                      <p:cBhvr>
                                        <p:cTn id="9" dur="500"/>
                                        <p:tgtEl>
                                          <p:spTgt spid="5">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bg/>
                                          </p:spTgt>
                                        </p:tgtEl>
                                        <p:attrNameLst>
                                          <p:attrName>style.visibility</p:attrName>
                                        </p:attrNameLst>
                                      </p:cBhvr>
                                      <p:to>
                                        <p:strVal val="visible"/>
                                      </p:to>
                                    </p:set>
                                    <p:anim calcmode="lin" valueType="num">
                                      <p:cBhvr>
                                        <p:cTn id="21" dur="500" fill="hold"/>
                                        <p:tgtEl>
                                          <p:spTgt spid="6">
                                            <p:bg/>
                                          </p:spTgt>
                                        </p:tgtEl>
                                        <p:attrNameLst>
                                          <p:attrName>ppt_w</p:attrName>
                                        </p:attrNameLst>
                                      </p:cBhvr>
                                      <p:tavLst>
                                        <p:tav tm="0">
                                          <p:val>
                                            <p:fltVal val="0"/>
                                          </p:val>
                                        </p:tav>
                                        <p:tav tm="100000">
                                          <p:val>
                                            <p:strVal val="#ppt_w"/>
                                          </p:val>
                                        </p:tav>
                                      </p:tavLst>
                                    </p:anim>
                                    <p:anim calcmode="lin" valueType="num">
                                      <p:cBhvr>
                                        <p:cTn id="22" dur="500" fill="hold"/>
                                        <p:tgtEl>
                                          <p:spTgt spid="6">
                                            <p:bg/>
                                          </p:spTgt>
                                        </p:tgtEl>
                                        <p:attrNameLst>
                                          <p:attrName>ppt_h</p:attrName>
                                        </p:attrNameLst>
                                      </p:cBhvr>
                                      <p:tavLst>
                                        <p:tav tm="0">
                                          <p:val>
                                            <p:fltVal val="0"/>
                                          </p:val>
                                        </p:tav>
                                        <p:tav tm="100000">
                                          <p:val>
                                            <p:strVal val="#ppt_h"/>
                                          </p:val>
                                        </p:tav>
                                      </p:tavLst>
                                    </p:anim>
                                    <p:animEffect transition="in" filter="fade">
                                      <p:cBhvr>
                                        <p:cTn id="23" dur="500"/>
                                        <p:tgtEl>
                                          <p:spTgt spid="6">
                                            <p:bg/>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 calcmode="lin" valueType="num">
                                      <p:cBhvr>
                                        <p:cTn id="28"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6">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bg/>
                                          </p:spTgt>
                                        </p:tgtEl>
                                        <p:attrNameLst>
                                          <p:attrName>style.visibility</p:attrName>
                                        </p:attrNameLst>
                                      </p:cBhvr>
                                      <p:to>
                                        <p:strVal val="visible"/>
                                      </p:to>
                                    </p:set>
                                    <p:anim calcmode="lin" valueType="num">
                                      <p:cBhvr>
                                        <p:cTn id="35" dur="500" fill="hold"/>
                                        <p:tgtEl>
                                          <p:spTgt spid="3">
                                            <p:bg/>
                                          </p:spTgt>
                                        </p:tgtEl>
                                        <p:attrNameLst>
                                          <p:attrName>ppt_w</p:attrName>
                                        </p:attrNameLst>
                                      </p:cBhvr>
                                      <p:tavLst>
                                        <p:tav tm="0">
                                          <p:val>
                                            <p:fltVal val="0"/>
                                          </p:val>
                                        </p:tav>
                                        <p:tav tm="100000">
                                          <p:val>
                                            <p:strVal val="#ppt_w"/>
                                          </p:val>
                                        </p:tav>
                                      </p:tavLst>
                                    </p:anim>
                                    <p:anim calcmode="lin" valueType="num">
                                      <p:cBhvr>
                                        <p:cTn id="36" dur="500" fill="hold"/>
                                        <p:tgtEl>
                                          <p:spTgt spid="3">
                                            <p:bg/>
                                          </p:spTgt>
                                        </p:tgtEl>
                                        <p:attrNameLst>
                                          <p:attrName>ppt_h</p:attrName>
                                        </p:attrNameLst>
                                      </p:cBhvr>
                                      <p:tavLst>
                                        <p:tav tm="0">
                                          <p:val>
                                            <p:fltVal val="0"/>
                                          </p:val>
                                        </p:tav>
                                        <p:tav tm="100000">
                                          <p:val>
                                            <p:strVal val="#ppt_h"/>
                                          </p:val>
                                        </p:tav>
                                      </p:tavLst>
                                    </p:anim>
                                    <p:animEffect transition="in" filter="fade">
                                      <p:cBhvr>
                                        <p:cTn id="37" dur="500"/>
                                        <p:tgtEl>
                                          <p:spTgt spid="3">
                                            <p:bg/>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 calcmode="lin" valueType="num">
                                      <p:cBhvr>
                                        <p:cTn id="4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3">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7">
                                            <p:bg/>
                                          </p:spTgt>
                                        </p:tgtEl>
                                        <p:attrNameLst>
                                          <p:attrName>style.visibility</p:attrName>
                                        </p:attrNameLst>
                                      </p:cBhvr>
                                      <p:to>
                                        <p:strVal val="visible"/>
                                      </p:to>
                                    </p:set>
                                    <p:anim calcmode="lin" valueType="num">
                                      <p:cBhvr>
                                        <p:cTn id="49" dur="500" fill="hold"/>
                                        <p:tgtEl>
                                          <p:spTgt spid="7">
                                            <p:bg/>
                                          </p:spTgt>
                                        </p:tgtEl>
                                        <p:attrNameLst>
                                          <p:attrName>ppt_w</p:attrName>
                                        </p:attrNameLst>
                                      </p:cBhvr>
                                      <p:tavLst>
                                        <p:tav tm="0">
                                          <p:val>
                                            <p:fltVal val="0"/>
                                          </p:val>
                                        </p:tav>
                                        <p:tav tm="100000">
                                          <p:val>
                                            <p:strVal val="#ppt_w"/>
                                          </p:val>
                                        </p:tav>
                                      </p:tavLst>
                                    </p:anim>
                                    <p:anim calcmode="lin" valueType="num">
                                      <p:cBhvr>
                                        <p:cTn id="50" dur="500" fill="hold"/>
                                        <p:tgtEl>
                                          <p:spTgt spid="7">
                                            <p:bg/>
                                          </p:spTgt>
                                        </p:tgtEl>
                                        <p:attrNameLst>
                                          <p:attrName>ppt_h</p:attrName>
                                        </p:attrNameLst>
                                      </p:cBhvr>
                                      <p:tavLst>
                                        <p:tav tm="0">
                                          <p:val>
                                            <p:fltVal val="0"/>
                                          </p:val>
                                        </p:tav>
                                        <p:tav tm="100000">
                                          <p:val>
                                            <p:strVal val="#ppt_h"/>
                                          </p:val>
                                        </p:tav>
                                      </p:tavLst>
                                    </p:anim>
                                    <p:animEffect transition="in" filter="fade">
                                      <p:cBhvr>
                                        <p:cTn id="51" dur="500"/>
                                        <p:tgtEl>
                                          <p:spTgt spid="7">
                                            <p:bg/>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grpId="0" nodeType="clickEffect">
                                  <p:stCondLst>
                                    <p:cond delay="0"/>
                                  </p:stCondLst>
                                  <p:childTnLst>
                                    <p:set>
                                      <p:cBhvr>
                                        <p:cTn id="55" dur="1" fill="hold">
                                          <p:stCondLst>
                                            <p:cond delay="0"/>
                                          </p:stCondLst>
                                        </p:cTn>
                                        <p:tgtEl>
                                          <p:spTgt spid="7">
                                            <p:txEl>
                                              <p:pRg st="0" end="0"/>
                                            </p:txEl>
                                          </p:spTgt>
                                        </p:tgtEl>
                                        <p:attrNameLst>
                                          <p:attrName>style.visibility</p:attrName>
                                        </p:attrNameLst>
                                      </p:cBhvr>
                                      <p:to>
                                        <p:strVal val="visible"/>
                                      </p:to>
                                    </p:set>
                                    <p:anim calcmode="lin" valueType="num">
                                      <p:cBhvr>
                                        <p:cTn id="56"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7">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0" fill="hold" grpId="0" nodeType="clickEffect">
                                  <p:stCondLst>
                                    <p:cond delay="0"/>
                                  </p:stCondLst>
                                  <p:childTnLst>
                                    <p:set>
                                      <p:cBhvr>
                                        <p:cTn id="62" dur="1" fill="hold">
                                          <p:stCondLst>
                                            <p:cond delay="0"/>
                                          </p:stCondLst>
                                        </p:cTn>
                                        <p:tgtEl>
                                          <p:spTgt spid="7">
                                            <p:txEl>
                                              <p:pRg st="1" end="1"/>
                                            </p:txEl>
                                          </p:spTgt>
                                        </p:tgtEl>
                                        <p:attrNameLst>
                                          <p:attrName>style.visibility</p:attrName>
                                        </p:attrNameLst>
                                      </p:cBhvr>
                                      <p:to>
                                        <p:strVal val="visible"/>
                                      </p:to>
                                    </p:set>
                                    <p:anim calcmode="lin" valueType="num">
                                      <p:cBhvr>
                                        <p:cTn id="63"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64"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65" dur="500"/>
                                        <p:tgtEl>
                                          <p:spTgt spid="7">
                                            <p:txEl>
                                              <p:pRg st="1" end="1"/>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0" fill="hold" grpId="0" nodeType="clickEffect">
                                  <p:stCondLst>
                                    <p:cond delay="0"/>
                                  </p:stCondLst>
                                  <p:childTnLst>
                                    <p:set>
                                      <p:cBhvr>
                                        <p:cTn id="69" dur="1" fill="hold">
                                          <p:stCondLst>
                                            <p:cond delay="0"/>
                                          </p:stCondLst>
                                        </p:cTn>
                                        <p:tgtEl>
                                          <p:spTgt spid="7">
                                            <p:txEl>
                                              <p:pRg st="2" end="2"/>
                                            </p:txEl>
                                          </p:spTgt>
                                        </p:tgtEl>
                                        <p:attrNameLst>
                                          <p:attrName>style.visibility</p:attrName>
                                        </p:attrNameLst>
                                      </p:cBhvr>
                                      <p:to>
                                        <p:strVal val="visible"/>
                                      </p:to>
                                    </p:set>
                                    <p:anim calcmode="lin" valueType="num">
                                      <p:cBhvr>
                                        <p:cTn id="70"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71"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72" dur="500"/>
                                        <p:tgtEl>
                                          <p:spTgt spid="7">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0" fill="hold" grpId="0" nodeType="clickEffect">
                                  <p:stCondLst>
                                    <p:cond delay="0"/>
                                  </p:stCondLst>
                                  <p:childTnLst>
                                    <p:set>
                                      <p:cBhvr>
                                        <p:cTn id="76" dur="1" fill="hold">
                                          <p:stCondLst>
                                            <p:cond delay="0"/>
                                          </p:stCondLst>
                                        </p:cTn>
                                        <p:tgtEl>
                                          <p:spTgt spid="7">
                                            <p:txEl>
                                              <p:pRg st="3" end="3"/>
                                            </p:txEl>
                                          </p:spTgt>
                                        </p:tgtEl>
                                        <p:attrNameLst>
                                          <p:attrName>style.visibility</p:attrName>
                                        </p:attrNameLst>
                                      </p:cBhvr>
                                      <p:to>
                                        <p:strVal val="visible"/>
                                      </p:to>
                                    </p:set>
                                    <p:anim calcmode="lin" valueType="num">
                                      <p:cBhvr>
                                        <p:cTn id="77"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78"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79" dur="500"/>
                                        <p:tgtEl>
                                          <p:spTgt spid="7">
                                            <p:txEl>
                                              <p:pRg st="3" end="3"/>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0" fill="hold" grpId="0" nodeType="clickEffect">
                                  <p:stCondLst>
                                    <p:cond delay="0"/>
                                  </p:stCondLst>
                                  <p:childTnLst>
                                    <p:set>
                                      <p:cBhvr>
                                        <p:cTn id="83" dur="1" fill="hold">
                                          <p:stCondLst>
                                            <p:cond delay="0"/>
                                          </p:stCondLst>
                                        </p:cTn>
                                        <p:tgtEl>
                                          <p:spTgt spid="7">
                                            <p:txEl>
                                              <p:pRg st="4" end="4"/>
                                            </p:txEl>
                                          </p:spTgt>
                                        </p:tgtEl>
                                        <p:attrNameLst>
                                          <p:attrName>style.visibility</p:attrName>
                                        </p:attrNameLst>
                                      </p:cBhvr>
                                      <p:to>
                                        <p:strVal val="visible"/>
                                      </p:to>
                                    </p:set>
                                    <p:anim calcmode="lin" valueType="num">
                                      <p:cBhvr>
                                        <p:cTn id="84"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85"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86"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3" grpId="0" build="p" animBg="1"/>
      <p:bldP spid="6" grpId="0" build="p" animBg="1"/>
      <p:bldP spid="7"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728193"/>
          </a:xfrm>
        </p:spPr>
        <p:txBody>
          <a:bodyPr>
            <a:normAutofit fontScale="92500"/>
          </a:bodyPr>
          <a:lstStyle/>
          <a:p>
            <a:pPr algn="ctr">
              <a:buNone/>
            </a:pPr>
            <a:r>
              <a:rPr lang="es-CO" dirty="0" smtClean="0"/>
              <a:t>    La palabra siervo significa esclavo (doulos). Y describe a alguien que está </a:t>
            </a:r>
            <a:r>
              <a:rPr lang="es-CO" dirty="0" smtClean="0">
                <a:solidFill>
                  <a:srgbClr val="0070C0"/>
                </a:solidFill>
              </a:rPr>
              <a:t>sujeto a la voluntad de su Señor</a:t>
            </a:r>
            <a:r>
              <a:rPr lang="es-CO" dirty="0" smtClean="0"/>
              <a:t>, y </a:t>
            </a:r>
            <a:r>
              <a:rPr lang="es-CO" dirty="0" smtClean="0">
                <a:solidFill>
                  <a:srgbClr val="0070C0"/>
                </a:solidFill>
              </a:rPr>
              <a:t>totalmente a la disposición de él.</a:t>
            </a:r>
          </a:p>
        </p:txBody>
      </p:sp>
      <p:sp>
        <p:nvSpPr>
          <p:cNvPr id="4" name="3 Rectángulo"/>
          <p:cNvSpPr/>
          <p:nvPr/>
        </p:nvSpPr>
        <p:spPr>
          <a:xfrm>
            <a:off x="323528" y="2274838"/>
            <a:ext cx="5688632" cy="4401205"/>
          </a:xfrm>
          <a:prstGeom prst="rect">
            <a:avLst/>
          </a:prstGeom>
          <a:solidFill>
            <a:schemeClr val="accent2">
              <a:lumMod val="20000"/>
              <a:lumOff val="80000"/>
            </a:schemeClr>
          </a:solidFill>
        </p:spPr>
        <p:txBody>
          <a:bodyPr wrap="square">
            <a:spAutoFit/>
          </a:bodyPr>
          <a:lstStyle/>
          <a:p>
            <a:pPr algn="ctr"/>
            <a:r>
              <a:rPr lang="es-CO" sz="2800" dirty="0" smtClean="0"/>
              <a:t>Al usar este término para describirse, los apóstoles están expresando su absoluta devoción y sujeción a Cristo, están expresando su actitud de absoluta  obediencia hacia Cristo, </a:t>
            </a:r>
            <a:r>
              <a:rPr lang="es-CO" sz="2800" b="1" dirty="0" smtClean="0"/>
              <a:t>algo a lo que no sólo los apóstoles fueron llamados, sino todos los que somos de Cristo</a:t>
            </a:r>
            <a:r>
              <a:rPr lang="es-CO" sz="2800" dirty="0" smtClean="0"/>
              <a:t>. Es esa obediencia incondicional la que nos va habilitar para ser siervos efectivos.</a:t>
            </a:r>
          </a:p>
        </p:txBody>
      </p:sp>
      <p:pic>
        <p:nvPicPr>
          <p:cNvPr id="12290" name="Picture 2" descr="http://t3.gstatic.com/images?q=tbn:ANd9GcRLhFcKsg2kjLwVjjo44BQw3BeSx6xbtwXtaX_E3FsmQhtPvScn"/>
          <p:cNvPicPr>
            <a:picLocks noChangeAspect="1" noChangeArrowheads="1"/>
          </p:cNvPicPr>
          <p:nvPr/>
        </p:nvPicPr>
        <p:blipFill>
          <a:blip r:embed="rId2" cstate="print"/>
          <a:srcRect/>
          <a:stretch>
            <a:fillRect/>
          </a:stretch>
        </p:blipFill>
        <p:spPr bwMode="auto">
          <a:xfrm>
            <a:off x="6660232" y="3789041"/>
            <a:ext cx="1584176" cy="1368152"/>
          </a:xfrm>
          <a:prstGeom prst="rect">
            <a:avLst/>
          </a:prstGeom>
          <a:noFill/>
        </p:spPr>
      </p:pic>
      <p:pic>
        <p:nvPicPr>
          <p:cNvPr id="12292" name="Picture 4" descr="http://t1.gstatic.com/images?q=tbn:ANd9GcSkCPzIq0Qh6z7wxIAIvRS8vvBUfaxLx5uzqvsgq9rNSJuxyPmK"/>
          <p:cNvPicPr>
            <a:picLocks noChangeAspect="1" noChangeArrowheads="1"/>
          </p:cNvPicPr>
          <p:nvPr/>
        </p:nvPicPr>
        <p:blipFill>
          <a:blip r:embed="rId3" cstate="print"/>
          <a:srcRect/>
          <a:stretch>
            <a:fillRect/>
          </a:stretch>
        </p:blipFill>
        <p:spPr bwMode="auto">
          <a:xfrm>
            <a:off x="6228184" y="2060848"/>
            <a:ext cx="2520280" cy="1440160"/>
          </a:xfrm>
          <a:prstGeom prst="rect">
            <a:avLst/>
          </a:prstGeom>
          <a:noFill/>
        </p:spPr>
      </p:pic>
      <p:sp>
        <p:nvSpPr>
          <p:cNvPr id="7" name="6 Rectángulo"/>
          <p:cNvSpPr/>
          <p:nvPr/>
        </p:nvSpPr>
        <p:spPr>
          <a:xfrm>
            <a:off x="6156176" y="5301208"/>
            <a:ext cx="2736304" cy="1477328"/>
          </a:xfrm>
          <a:prstGeom prst="rect">
            <a:avLst/>
          </a:prstGeom>
          <a:solidFill>
            <a:srgbClr val="FFC000"/>
          </a:solidFill>
        </p:spPr>
        <p:txBody>
          <a:bodyPr wrap="square">
            <a:spAutoFit/>
          </a:bodyPr>
          <a:lstStyle/>
          <a:p>
            <a:pPr algn="ctr"/>
            <a:r>
              <a:rPr lang="es-CO" b="1" dirty="0" smtClean="0"/>
              <a:t>Abrahán obedeció cuando Dios le ordena: “Vete de tu tierra y de tu parentela, o cuando le pide a su hijo en sacrificio”.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wheel(4)">
                                      <p:cBhvr>
                                        <p:cTn id="17" dur="2000"/>
                                        <p:tgtEl>
                                          <p:spTgt spid="1229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12290"/>
                                        </p:tgtEl>
                                        <p:attrNameLst>
                                          <p:attrName>style.visibility</p:attrName>
                                        </p:attrNameLst>
                                      </p:cBhvr>
                                      <p:to>
                                        <p:strVal val="visible"/>
                                      </p:to>
                                    </p:set>
                                    <p:animEffect transition="in" filter="wheel(4)">
                                      <p:cBhvr>
                                        <p:cTn id="22" dur="2000"/>
                                        <p:tgtEl>
                                          <p:spTgt spid="1229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796136" cy="6453336"/>
          </a:xfrm>
          <a:gradFill>
            <a:gsLst>
              <a:gs pos="61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lgn="ctr">
              <a:buNone/>
            </a:pPr>
            <a:r>
              <a:rPr lang="es-CO" dirty="0" smtClean="0"/>
              <a:t>     </a:t>
            </a:r>
            <a:r>
              <a:rPr lang="es-CO" sz="3300" dirty="0" smtClean="0"/>
              <a:t>Esa obediencia comienza en nuestras vidas cuando inteligentemente renunciamos a otros “señores”, nos identificamos con Cristo, descubrimos en la Escritura cuál es su voluntad, vivimos de acuerdo a ella,</a:t>
            </a:r>
          </a:p>
          <a:p>
            <a:pPr>
              <a:buNone/>
            </a:pPr>
            <a:endParaRPr lang="es-CO" sz="3300" dirty="0" smtClean="0"/>
          </a:p>
          <a:p>
            <a:pPr algn="ctr">
              <a:buNone/>
            </a:pPr>
            <a:r>
              <a:rPr lang="es-CO" sz="3300" dirty="0" smtClean="0"/>
              <a:t>        y</a:t>
            </a:r>
            <a:r>
              <a:rPr lang="es-CO" sz="3300" b="1" dirty="0" smtClean="0"/>
              <a:t> conscientemente nos alejamos de intereses que son contrarios a la voluntad de Dios</a:t>
            </a:r>
            <a:r>
              <a:rPr lang="es-CO" sz="3300" dirty="0" smtClean="0"/>
              <a:t>, aún y cuando estos intereses (gustos, hábitos, preferencias o tendencias) hayan sido importantes para nosotros en el pasado. </a:t>
            </a:r>
          </a:p>
        </p:txBody>
      </p:sp>
      <p:pic>
        <p:nvPicPr>
          <p:cNvPr id="31746" name="Picture 2" descr="http://t3.gstatic.com/images?q=tbn:ANd9GcQyOjhzDX3_O23yOroIJ3bXXpYHYmICKNVg2qLqbJrsWoHmWC8m"/>
          <p:cNvPicPr>
            <a:picLocks noChangeAspect="1" noChangeArrowheads="1"/>
          </p:cNvPicPr>
          <p:nvPr/>
        </p:nvPicPr>
        <p:blipFill>
          <a:blip r:embed="rId2" cstate="print"/>
          <a:srcRect/>
          <a:stretch>
            <a:fillRect/>
          </a:stretch>
        </p:blipFill>
        <p:spPr bwMode="auto">
          <a:xfrm>
            <a:off x="6156176" y="2780928"/>
            <a:ext cx="2736304" cy="2448272"/>
          </a:xfrm>
          <a:prstGeom prst="rect">
            <a:avLst/>
          </a:prstGeom>
          <a:noFill/>
        </p:spPr>
      </p:pic>
      <p:pic>
        <p:nvPicPr>
          <p:cNvPr id="31748" name="Picture 4" descr="http://t3.gstatic.com/images?q=tbn:ANd9GcSOQRVYtA14xwQcOInTmDtemkxm0LgBqxLBzgmsq2latRK_hlSarg"/>
          <p:cNvPicPr>
            <a:picLocks noChangeAspect="1" noChangeArrowheads="1"/>
          </p:cNvPicPr>
          <p:nvPr/>
        </p:nvPicPr>
        <p:blipFill>
          <a:blip r:embed="rId3" cstate="print"/>
          <a:srcRect/>
          <a:stretch>
            <a:fillRect/>
          </a:stretch>
        </p:blipFill>
        <p:spPr bwMode="auto">
          <a:xfrm>
            <a:off x="6156176" y="404665"/>
            <a:ext cx="2692524" cy="2232248"/>
          </a:xfrm>
          <a:prstGeom prst="rect">
            <a:avLst/>
          </a:prstGeom>
          <a:noFill/>
        </p:spPr>
      </p:pic>
      <p:sp>
        <p:nvSpPr>
          <p:cNvPr id="6" name="5 Rectángulo"/>
          <p:cNvSpPr/>
          <p:nvPr/>
        </p:nvSpPr>
        <p:spPr>
          <a:xfrm>
            <a:off x="5868144" y="5445224"/>
            <a:ext cx="3096344" cy="1323439"/>
          </a:xfrm>
          <a:prstGeom prst="rect">
            <a:avLst/>
          </a:prstGeom>
          <a:solidFill>
            <a:srgbClr val="FFC000"/>
          </a:solidFill>
        </p:spPr>
        <p:txBody>
          <a:bodyPr wrap="square">
            <a:spAutoFit/>
          </a:bodyPr>
          <a:lstStyle/>
          <a:p>
            <a:pPr algn="ctr"/>
            <a:r>
              <a:rPr lang="es-CO" sz="2000" b="1" dirty="0" smtClean="0"/>
              <a:t>El contenido de la Biblia no es otra cosa sino la disertación de la Santa Ley de Dios.</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1748"/>
                                        </p:tgtEl>
                                        <p:attrNameLst>
                                          <p:attrName>style.visibility</p:attrName>
                                        </p:attrNameLst>
                                      </p:cBhvr>
                                      <p:to>
                                        <p:strVal val="visible"/>
                                      </p:to>
                                    </p:set>
                                    <p:anim to="" calcmode="lin" valueType="num">
                                      <p:cBhvr>
                                        <p:cTn id="7" dur="1" fill="hold"/>
                                        <p:tgtEl>
                                          <p:spTgt spid="3174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31746"/>
                                        </p:tgtEl>
                                        <p:attrNameLst>
                                          <p:attrName>style.visibility</p:attrName>
                                        </p:attrNameLst>
                                      </p:cBhvr>
                                      <p:to>
                                        <p:strVal val="visible"/>
                                      </p:to>
                                    </p:set>
                                    <p:animEffect transition="in" filter="wheel(4)">
                                      <p:cBhvr>
                                        <p:cTn id="22" dur="2000"/>
                                        <p:tgtEl>
                                          <p:spTgt spid="3174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12168"/>
          </a:xfrm>
          <a:solidFill>
            <a:schemeClr val="accent1">
              <a:lumMod val="40000"/>
              <a:lumOff val="60000"/>
            </a:schemeClr>
          </a:solidFill>
        </p:spPr>
        <p:txBody>
          <a:bodyPr>
            <a:normAutofit lnSpcReduction="10000"/>
          </a:bodyPr>
          <a:lstStyle/>
          <a:p>
            <a:pPr algn="ctr">
              <a:buNone/>
            </a:pPr>
            <a:r>
              <a:rPr lang="es-CO" dirty="0" smtClean="0"/>
              <a:t>    Escuchemos a Pablo exhortando a los romanos a vivir esa vida de obediencia que Cristo demanda de sus siervos.</a:t>
            </a:r>
          </a:p>
        </p:txBody>
      </p:sp>
      <p:sp>
        <p:nvSpPr>
          <p:cNvPr id="5" name="4 Rectángulo"/>
          <p:cNvSpPr/>
          <p:nvPr/>
        </p:nvSpPr>
        <p:spPr>
          <a:xfrm>
            <a:off x="251520" y="1997839"/>
            <a:ext cx="5616624" cy="2954655"/>
          </a:xfrm>
          <a:prstGeom prst="rect">
            <a:avLst/>
          </a:prstGeom>
        </p:spPr>
        <p:txBody>
          <a:bodyPr wrap="square">
            <a:spAutoFit/>
          </a:bodyPr>
          <a:lstStyle/>
          <a:p>
            <a:pPr algn="ctr">
              <a:buNone/>
            </a:pPr>
            <a:r>
              <a:rPr lang="es-CO" sz="2800" dirty="0" smtClean="0">
                <a:solidFill>
                  <a:srgbClr val="FF0000"/>
                </a:solidFill>
              </a:rPr>
              <a:t>Romanos 12:1-2. </a:t>
            </a:r>
            <a:r>
              <a:rPr lang="es-CO" sz="2800" i="1" dirty="0" smtClean="0"/>
              <a:t>“Así que, hermanos, os ruego por las misericordias de Dios, que presentéis vuestros cuerpos en sacrificio vivo, santo, agradable a Dios, que es vuestro culto racional [lo que corresponde]. </a:t>
            </a:r>
          </a:p>
          <a:p>
            <a:pPr>
              <a:buNone/>
            </a:pPr>
            <a:r>
              <a:rPr lang="es-CO" i="1" dirty="0" smtClean="0"/>
              <a:t>    </a:t>
            </a:r>
            <a:endParaRPr lang="es-CO" dirty="0"/>
          </a:p>
        </p:txBody>
      </p:sp>
      <p:sp>
        <p:nvSpPr>
          <p:cNvPr id="6" name="5 Rectángulo"/>
          <p:cNvSpPr/>
          <p:nvPr/>
        </p:nvSpPr>
        <p:spPr>
          <a:xfrm>
            <a:off x="0" y="5157192"/>
            <a:ext cx="9144000" cy="1384995"/>
          </a:xfrm>
          <a:prstGeom prst="rect">
            <a:avLst/>
          </a:prstGeom>
          <a:solidFill>
            <a:schemeClr val="accent1">
              <a:lumMod val="40000"/>
              <a:lumOff val="60000"/>
            </a:schemeClr>
          </a:solidFill>
        </p:spPr>
        <p:txBody>
          <a:bodyPr wrap="square">
            <a:spAutoFit/>
          </a:bodyPr>
          <a:lstStyle/>
          <a:p>
            <a:pPr algn="ctr">
              <a:buNone/>
            </a:pPr>
            <a:r>
              <a:rPr lang="es-CO" sz="2800" i="1" dirty="0" smtClean="0"/>
              <a:t>No os conforméis a este siglo, sino transformaos por medio de la renovación de vuestro entendimiento, para que comprobéis cuál sea la buena voluntad de Dios, agradable y perfecta”.</a:t>
            </a:r>
            <a:r>
              <a:rPr lang="es-CO" sz="2800" dirty="0" smtClean="0"/>
              <a:t> </a:t>
            </a:r>
            <a:endParaRPr lang="es-CO" sz="2800" dirty="0"/>
          </a:p>
        </p:txBody>
      </p:sp>
      <p:pic>
        <p:nvPicPr>
          <p:cNvPr id="35844" name="Picture 4" descr="http://t3.gstatic.com/images?q=tbn:ANd9GcR30vTqiUkJgENImcYYherpAHMZMiGK-tMTGqmcG3LHUJA5A-cuaQ"/>
          <p:cNvPicPr>
            <a:picLocks noChangeAspect="1" noChangeArrowheads="1"/>
          </p:cNvPicPr>
          <p:nvPr/>
        </p:nvPicPr>
        <p:blipFill>
          <a:blip r:embed="rId2" cstate="print"/>
          <a:srcRect/>
          <a:stretch>
            <a:fillRect/>
          </a:stretch>
        </p:blipFill>
        <p:spPr bwMode="auto">
          <a:xfrm>
            <a:off x="5940152" y="2060848"/>
            <a:ext cx="2952328"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35844"/>
                                        </p:tgtEl>
                                        <p:attrNameLst>
                                          <p:attrName>style.visibility</p:attrName>
                                        </p:attrNameLst>
                                      </p:cBhvr>
                                      <p:to>
                                        <p:strVal val="visible"/>
                                      </p:to>
                                    </p:set>
                                    <p:animEffect transition="in" filter="fade">
                                      <p:cBhvr>
                                        <p:cTn id="17" dur="100"/>
                                        <p:tgtEl>
                                          <p:spTgt spid="35844"/>
                                        </p:tgtEl>
                                      </p:cBhvr>
                                    </p:animEffect>
                                    <p:anim calcmode="lin" valueType="num">
                                      <p:cBhvr>
                                        <p:cTn id="18" dur="400" fill="hold"/>
                                        <p:tgtEl>
                                          <p:spTgt spid="35844"/>
                                        </p:tgtEl>
                                        <p:attrNameLst>
                                          <p:attrName>ppt_x</p:attrName>
                                        </p:attrNameLst>
                                      </p:cBhvr>
                                      <p:tavLst>
                                        <p:tav tm="0">
                                          <p:val>
                                            <p:strVal val="#ppt_x"/>
                                          </p:val>
                                        </p:tav>
                                        <p:tav tm="100000">
                                          <p:val>
                                            <p:strVal val="#ppt_x"/>
                                          </p:val>
                                        </p:tav>
                                      </p:tavLst>
                                    </p:anim>
                                    <p:anim calcmode="lin" valueType="num">
                                      <p:cBhvr>
                                        <p:cTn id="19" dur="400" fill="hold"/>
                                        <p:tgtEl>
                                          <p:spTgt spid="3584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584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584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heel(4)">
                                      <p:cBhvr>
                                        <p:cTn id="26" dur="2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5400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t>La Bendición De Ser Un Siervo De Dios </a:t>
            </a:r>
            <a:endParaRPr lang="es-CO" dirty="0"/>
          </a:p>
        </p:txBody>
      </p:sp>
      <p:sp>
        <p:nvSpPr>
          <p:cNvPr id="3" name="2 Marcador de contenido"/>
          <p:cNvSpPr>
            <a:spLocks noGrp="1"/>
          </p:cNvSpPr>
          <p:nvPr>
            <p:ph idx="1"/>
          </p:nvPr>
        </p:nvSpPr>
        <p:spPr>
          <a:xfrm>
            <a:off x="0" y="1600200"/>
            <a:ext cx="8686800" cy="5257800"/>
          </a:xfrm>
          <a:blipFill>
            <a:blip r:embed="rId2" cstate="print"/>
            <a:tile tx="0" ty="0" sx="100000" sy="100000" flip="none" algn="tl"/>
          </a:blipFill>
        </p:spPr>
        <p:txBody>
          <a:bodyPr>
            <a:normAutofit fontScale="77500" lnSpcReduction="20000"/>
          </a:bodyPr>
          <a:lstStyle/>
          <a:p>
            <a:pPr fontAlgn="base">
              <a:buNone/>
            </a:pPr>
            <a:r>
              <a:rPr lang="es-CO" dirty="0" smtClean="0"/>
              <a:t>     En</a:t>
            </a:r>
            <a:r>
              <a:rPr lang="es-CO" dirty="0" smtClean="0">
                <a:solidFill>
                  <a:srgbClr val="FF0000"/>
                </a:solidFill>
              </a:rPr>
              <a:t> Isaías</a:t>
            </a:r>
            <a:r>
              <a:rPr lang="es-CO" dirty="0" smtClean="0"/>
              <a:t> </a:t>
            </a:r>
            <a:r>
              <a:rPr lang="es-CO" dirty="0" smtClean="0">
                <a:solidFill>
                  <a:srgbClr val="FF0000"/>
                </a:solidFill>
              </a:rPr>
              <a:t>65-13-14. </a:t>
            </a:r>
            <a:r>
              <a:rPr lang="es-CO" dirty="0" smtClean="0"/>
              <a:t>Aparecen cuatro bendiciones como consecuencia de ser siervos de Dios.</a:t>
            </a:r>
          </a:p>
          <a:p>
            <a:pPr fontAlgn="base">
              <a:buNone/>
            </a:pPr>
            <a:endParaRPr lang="es-CO" dirty="0" smtClean="0">
              <a:solidFill>
                <a:srgbClr val="FF0000"/>
              </a:solidFill>
            </a:endParaRPr>
          </a:p>
          <a:p>
            <a:pPr fontAlgn="base">
              <a:buNone/>
            </a:pPr>
            <a:r>
              <a:rPr lang="es-CO" dirty="0" smtClean="0">
                <a:solidFill>
                  <a:srgbClr val="FF0000"/>
                </a:solidFill>
              </a:rPr>
              <a:t>     </a:t>
            </a:r>
            <a:r>
              <a:rPr lang="es-CO" dirty="0" smtClean="0"/>
              <a:t>Por tanto así dijo el Señor Jehová: </a:t>
            </a:r>
            <a:r>
              <a:rPr lang="es-CO" u="sng" dirty="0" smtClean="0">
                <a:solidFill>
                  <a:srgbClr val="0070C0"/>
                </a:solidFill>
              </a:rPr>
              <a:t>He aquí que mis siervos comerán</a:t>
            </a:r>
            <a:r>
              <a:rPr lang="es-CO" dirty="0" smtClean="0"/>
              <a:t>, y vosotros tendréis hambre; </a:t>
            </a:r>
          </a:p>
          <a:p>
            <a:pPr fontAlgn="base">
              <a:buNone/>
            </a:pPr>
            <a:r>
              <a:rPr lang="es-CO" dirty="0" smtClean="0"/>
              <a:t>   </a:t>
            </a:r>
          </a:p>
          <a:p>
            <a:pPr fontAlgn="base">
              <a:buNone/>
            </a:pPr>
            <a:r>
              <a:rPr lang="es-CO" dirty="0" smtClean="0"/>
              <a:t>    </a:t>
            </a:r>
            <a:r>
              <a:rPr lang="es-CO" u="sng" dirty="0" smtClean="0">
                <a:solidFill>
                  <a:srgbClr val="0070C0"/>
                </a:solidFill>
              </a:rPr>
              <a:t> he aquí que mis siervos beberán</a:t>
            </a:r>
            <a:r>
              <a:rPr lang="es-CO" dirty="0" smtClean="0"/>
              <a:t>, y vosotros tendréis sed; </a:t>
            </a:r>
          </a:p>
          <a:p>
            <a:pPr fontAlgn="base">
              <a:buNone/>
            </a:pPr>
            <a:r>
              <a:rPr lang="es-CO" dirty="0" smtClean="0"/>
              <a:t>    </a:t>
            </a:r>
          </a:p>
          <a:p>
            <a:pPr fontAlgn="base">
              <a:buNone/>
            </a:pPr>
            <a:r>
              <a:rPr lang="es-CO" dirty="0" smtClean="0">
                <a:solidFill>
                  <a:srgbClr val="0070C0"/>
                </a:solidFill>
              </a:rPr>
              <a:t>     </a:t>
            </a:r>
            <a:r>
              <a:rPr lang="es-CO" u="sng" dirty="0" smtClean="0">
                <a:solidFill>
                  <a:srgbClr val="0070C0"/>
                </a:solidFill>
              </a:rPr>
              <a:t>he aquí que mis siervos se alegrarán</a:t>
            </a:r>
            <a:r>
              <a:rPr lang="es-CO" dirty="0" smtClean="0"/>
              <a:t>, y vosotros seréis avergonzados;</a:t>
            </a:r>
          </a:p>
          <a:p>
            <a:pPr fontAlgn="base">
              <a:buNone/>
            </a:pPr>
            <a:r>
              <a:rPr lang="es-CO" dirty="0" smtClean="0"/>
              <a:t>    </a:t>
            </a:r>
          </a:p>
          <a:p>
            <a:pPr fontAlgn="base">
              <a:buNone/>
            </a:pPr>
            <a:r>
              <a:rPr lang="es-CO" dirty="0" smtClean="0">
                <a:solidFill>
                  <a:srgbClr val="0070C0"/>
                </a:solidFill>
              </a:rPr>
              <a:t>     </a:t>
            </a:r>
            <a:r>
              <a:rPr lang="es-CO" u="sng" dirty="0" smtClean="0">
                <a:solidFill>
                  <a:srgbClr val="0070C0"/>
                </a:solidFill>
              </a:rPr>
              <a:t>He aquí que mis siervos cantarán por júbilo del corazón</a:t>
            </a:r>
            <a:r>
              <a:rPr lang="es-CO" dirty="0" smtClean="0"/>
              <a:t>, y vosotros clamaréis por el dolor del corazón, y por el quebrantamiento de espíritu aullaréis.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p:cTn id="49"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368152"/>
          </a:xfrm>
          <a:solidFill>
            <a:schemeClr val="accent2">
              <a:lumMod val="20000"/>
              <a:lumOff val="80000"/>
            </a:schemeClr>
          </a:solidFill>
        </p:spPr>
        <p:txBody>
          <a:bodyPr/>
          <a:lstStyle/>
          <a:p>
            <a:pPr algn="ctr">
              <a:buNone/>
            </a:pPr>
            <a:r>
              <a:rPr lang="es-CO" dirty="0" smtClean="0"/>
              <a:t>    En el proceso de la santificación de la vida cristiana pasamos por situaciones difíciles. </a:t>
            </a:r>
          </a:p>
          <a:p>
            <a:endParaRPr lang="es-CO" dirty="0"/>
          </a:p>
        </p:txBody>
      </p:sp>
      <p:sp>
        <p:nvSpPr>
          <p:cNvPr id="4" name="3 Rectángulo"/>
          <p:cNvSpPr/>
          <p:nvPr/>
        </p:nvSpPr>
        <p:spPr>
          <a:xfrm>
            <a:off x="395536" y="1981284"/>
            <a:ext cx="5688632" cy="4832092"/>
          </a:xfrm>
          <a:prstGeom prst="rect">
            <a:avLst/>
          </a:prstGeom>
        </p:spPr>
        <p:txBody>
          <a:bodyPr wrap="square">
            <a:spAutoFit/>
          </a:bodyPr>
          <a:lstStyle/>
          <a:p>
            <a:pPr algn="ctr">
              <a:buNone/>
            </a:pPr>
            <a:r>
              <a:rPr lang="es-CO" sz="2800" dirty="0" smtClean="0"/>
              <a:t>Muchas veces lloramos, gritamos y nos hacemos muchas preguntas, ¿porqué, porqué? </a:t>
            </a:r>
          </a:p>
          <a:p>
            <a:pPr algn="ctr">
              <a:buNone/>
            </a:pPr>
            <a:endParaRPr lang="es-CO" sz="2800" dirty="0" smtClean="0"/>
          </a:p>
          <a:p>
            <a:pPr algn="ctr">
              <a:buNone/>
            </a:pPr>
            <a:r>
              <a:rPr lang="es-CO" sz="2800" dirty="0" smtClean="0"/>
              <a:t>Pero en medio del camino encontramos tantas promesas hermosas departe de Dios, que lo único que nos hace falta es apropiarnos de ellas y comenzar a vivir en las promesas que Dios nos ha hecho. </a:t>
            </a:r>
          </a:p>
        </p:txBody>
      </p:sp>
      <p:pic>
        <p:nvPicPr>
          <p:cNvPr id="10242" name="Picture 2" descr="http://t1.gstatic.com/images?q=tbn:ANd9GcQ2rsePhu8zMTflBZlmxsw6KKRoMWqIcTfJNYNw7OoEmMf63_P8Ow"/>
          <p:cNvPicPr>
            <a:picLocks noChangeAspect="1" noChangeArrowheads="1"/>
          </p:cNvPicPr>
          <p:nvPr/>
        </p:nvPicPr>
        <p:blipFill>
          <a:blip r:embed="rId2" cstate="print"/>
          <a:srcRect/>
          <a:stretch>
            <a:fillRect/>
          </a:stretch>
        </p:blipFill>
        <p:spPr bwMode="auto">
          <a:xfrm>
            <a:off x="6588224" y="2420888"/>
            <a:ext cx="1944216" cy="1656184"/>
          </a:xfrm>
          <a:prstGeom prst="rect">
            <a:avLst/>
          </a:prstGeom>
          <a:noFill/>
        </p:spPr>
      </p:pic>
      <p:pic>
        <p:nvPicPr>
          <p:cNvPr id="10244" name="Picture 4" descr="http://t1.gstatic.com/images?q=tbn:ANd9GcS56bivutmTq3Wpo4u34uHZ1pIi1NzT4itE-k2TECYEslvyxKsSKlmesb8H2g"/>
          <p:cNvPicPr>
            <a:picLocks noChangeAspect="1" noChangeArrowheads="1"/>
          </p:cNvPicPr>
          <p:nvPr/>
        </p:nvPicPr>
        <p:blipFill>
          <a:blip r:embed="rId3" cstate="print"/>
          <a:srcRect/>
          <a:stretch>
            <a:fillRect/>
          </a:stretch>
        </p:blipFill>
        <p:spPr bwMode="auto">
          <a:xfrm>
            <a:off x="6084168" y="4293096"/>
            <a:ext cx="2808312" cy="19975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to="" calcmode="lin" valueType="num">
                                      <p:cBhvr>
                                        <p:cTn id="7" dur="1" fill="hold"/>
                                        <p:tgtEl>
                                          <p:spTgt spid="102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
                                        <p:tgtEl>
                                          <p:spTgt spid="4">
                                            <p:txEl>
                                              <p:pRg st="0" end="0"/>
                                            </p:txEl>
                                          </p:spTgt>
                                        </p:tgtEl>
                                      </p:cBhvr>
                                    </p:animEffect>
                                    <p:anim calcmode="lin" valueType="num">
                                      <p:cBhvr>
                                        <p:cTn id="13"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10244"/>
                                        </p:tgtEl>
                                        <p:attrNameLst>
                                          <p:attrName>style.visibility</p:attrName>
                                        </p:attrNameLst>
                                      </p:cBhvr>
                                      <p:to>
                                        <p:strVal val="visible"/>
                                      </p:to>
                                    </p:set>
                                    <p:animEffect transition="in" filter="fade">
                                      <p:cBhvr>
                                        <p:cTn id="21" dur="100"/>
                                        <p:tgtEl>
                                          <p:spTgt spid="10244"/>
                                        </p:tgtEl>
                                      </p:cBhvr>
                                    </p:animEffect>
                                    <p:anim calcmode="lin" valueType="num">
                                      <p:cBhvr>
                                        <p:cTn id="22" dur="400" fill="hold"/>
                                        <p:tgtEl>
                                          <p:spTgt spid="10244"/>
                                        </p:tgtEl>
                                        <p:attrNameLst>
                                          <p:attrName>ppt_x</p:attrName>
                                        </p:attrNameLst>
                                      </p:cBhvr>
                                      <p:tavLst>
                                        <p:tav tm="0">
                                          <p:val>
                                            <p:strVal val="#ppt_x"/>
                                          </p:val>
                                        </p:tav>
                                        <p:tav tm="100000">
                                          <p:val>
                                            <p:strVal val="#ppt_x"/>
                                          </p:val>
                                        </p:tav>
                                      </p:tavLst>
                                    </p:anim>
                                    <p:anim calcmode="lin" valueType="num">
                                      <p:cBhvr>
                                        <p:cTn id="23" dur="400" fill="hold"/>
                                        <p:tgtEl>
                                          <p:spTgt spid="10244"/>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1024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1024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animEffect transition="in" filter="wheel(4)">
                                      <p:cBhvr>
                                        <p:cTn id="30"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496944" cy="1944216"/>
          </a:xfrm>
          <a:blipFill>
            <a:blip r:embed="rId2" cstate="print"/>
            <a:tile tx="0" ty="0" sx="100000" sy="100000" flip="none" algn="tl"/>
          </a:blipFill>
        </p:spPr>
        <p:txBody>
          <a:bodyPr>
            <a:normAutofit fontScale="85000" lnSpcReduction="20000"/>
          </a:bodyPr>
          <a:lstStyle/>
          <a:p>
            <a:pPr>
              <a:buNone/>
            </a:pPr>
            <a:r>
              <a:rPr lang="es-CO" dirty="0" smtClean="0"/>
              <a:t>    </a:t>
            </a:r>
          </a:p>
          <a:p>
            <a:pPr algn="ctr">
              <a:buNone/>
            </a:pPr>
            <a:r>
              <a:rPr lang="es-CO" sz="3500" b="1" dirty="0" smtClean="0"/>
              <a:t>     </a:t>
            </a:r>
            <a:r>
              <a:rPr lang="es-CO" sz="4200" b="1" dirty="0" smtClean="0"/>
              <a:t>Primer promesa</a:t>
            </a:r>
            <a:r>
              <a:rPr lang="es-CO" sz="3800" dirty="0" smtClean="0"/>
              <a:t>. </a:t>
            </a:r>
            <a:r>
              <a:rPr lang="es-CO" sz="3800" u="sng" dirty="0" smtClean="0">
                <a:solidFill>
                  <a:srgbClr val="FF0000"/>
                </a:solidFill>
              </a:rPr>
              <a:t>Mis siervos comerán</a:t>
            </a:r>
            <a:r>
              <a:rPr lang="es-CO" sz="3800" dirty="0" smtClean="0"/>
              <a:t> </a:t>
            </a:r>
          </a:p>
          <a:p>
            <a:pPr algn="ctr">
              <a:buNone/>
            </a:pPr>
            <a:r>
              <a:rPr lang="es-CO" dirty="0" smtClean="0"/>
              <a:t>    </a:t>
            </a:r>
          </a:p>
          <a:p>
            <a:pPr algn="ctr">
              <a:buNone/>
            </a:pPr>
            <a:r>
              <a:rPr lang="es-CO" dirty="0" smtClean="0"/>
              <a:t>   Tiene que ver con las necesidades básicas de la vida.</a:t>
            </a:r>
          </a:p>
        </p:txBody>
      </p:sp>
      <p:sp>
        <p:nvSpPr>
          <p:cNvPr id="4" name="3 Rectángulo"/>
          <p:cNvSpPr/>
          <p:nvPr/>
        </p:nvSpPr>
        <p:spPr>
          <a:xfrm>
            <a:off x="323528" y="2708920"/>
            <a:ext cx="5976664" cy="4401205"/>
          </a:xfrm>
          <a:prstGeom prst="rect">
            <a:avLst/>
          </a:prstGeom>
        </p:spPr>
        <p:txBody>
          <a:bodyPr wrap="square">
            <a:spAutoFit/>
          </a:bodyPr>
          <a:lstStyle/>
          <a:p>
            <a:pPr algn="ctr">
              <a:buNone/>
            </a:pPr>
            <a:r>
              <a:rPr lang="es-CO" sz="2800" dirty="0" smtClean="0"/>
              <a:t>Por que son las necesidades básicas las que en su mayoría nos hacen Preocuparnos Afanarnos Y a un mas, hasta olvidarnos de Dios. Jesús nos dice…hoy: “</a:t>
            </a:r>
            <a:r>
              <a:rPr lang="es-CO" sz="2800" b="1" dirty="0" smtClean="0"/>
              <a:t>Por nada estéis afanosos, sino sean conocidas vuestras peticiones delante de Dios en toda oración y ruego, con acción de gracias.</a:t>
            </a:r>
            <a:r>
              <a:rPr lang="es-CO" sz="2800" dirty="0" smtClean="0"/>
              <a:t> </a:t>
            </a:r>
            <a:r>
              <a:rPr lang="es-CO" sz="2800" dirty="0" smtClean="0">
                <a:solidFill>
                  <a:srgbClr val="FF0000"/>
                </a:solidFill>
              </a:rPr>
              <a:t>(Filipenses 4:6;</a:t>
            </a:r>
            <a:r>
              <a:rPr lang="es-CO" sz="2800" dirty="0" smtClean="0"/>
              <a:t> Además lea Lucas 21:34) </a:t>
            </a:r>
          </a:p>
          <a:p>
            <a:pPr>
              <a:buNone/>
            </a:pPr>
            <a:r>
              <a:rPr lang="es-CO" sz="2800" dirty="0" smtClean="0"/>
              <a:t>    </a:t>
            </a:r>
          </a:p>
        </p:txBody>
      </p:sp>
      <p:pic>
        <p:nvPicPr>
          <p:cNvPr id="9218" name="Picture 2" descr="http://t3.gstatic.com/images?q=tbn:ANd9GcSdHbDP8gfjxQmSlf7Ae_5Vuei8gmG940DA9d_02u6rFyTL3OUzvQ"/>
          <p:cNvPicPr>
            <a:picLocks noChangeAspect="1" noChangeArrowheads="1"/>
          </p:cNvPicPr>
          <p:nvPr/>
        </p:nvPicPr>
        <p:blipFill>
          <a:blip r:embed="rId3" cstate="print"/>
          <a:srcRect/>
          <a:stretch>
            <a:fillRect/>
          </a:stretch>
        </p:blipFill>
        <p:spPr bwMode="auto">
          <a:xfrm>
            <a:off x="6372200" y="2564904"/>
            <a:ext cx="2422401" cy="1872208"/>
          </a:xfrm>
          <a:prstGeom prst="rect">
            <a:avLst/>
          </a:prstGeom>
          <a:noFill/>
        </p:spPr>
      </p:pic>
      <p:sp>
        <p:nvSpPr>
          <p:cNvPr id="5" name="4 Rectángulo"/>
          <p:cNvSpPr/>
          <p:nvPr/>
        </p:nvSpPr>
        <p:spPr>
          <a:xfrm>
            <a:off x="6300192" y="4653136"/>
            <a:ext cx="2592288" cy="2031325"/>
          </a:xfrm>
          <a:prstGeom prst="rect">
            <a:avLst/>
          </a:prstGeom>
        </p:spPr>
        <p:txBody>
          <a:bodyPr wrap="square">
            <a:spAutoFit/>
          </a:bodyPr>
          <a:lstStyle/>
          <a:p>
            <a:pPr algn="ctr"/>
            <a:r>
              <a:rPr lang="es-CO" b="1" dirty="0" smtClean="0">
                <a:solidFill>
                  <a:srgbClr val="FF0000"/>
                </a:solidFill>
              </a:rPr>
              <a:t>Dice Salomón: “Yo fui joven, y ya soy viejo, y no he visto al justo desamparado, ni a su descendencia mendigando pan </a:t>
            </a:r>
            <a:r>
              <a:rPr lang="es-CO" dirty="0" smtClean="0"/>
              <a:t>(Salmo 37:25).</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9218"/>
                                        </p:tgtEl>
                                        <p:attrNameLst>
                                          <p:attrName>style.visibility</p:attrName>
                                        </p:attrNameLst>
                                      </p:cBhvr>
                                      <p:to>
                                        <p:strVal val="visible"/>
                                      </p:to>
                                    </p:set>
                                    <p:animEffect transition="in" filter="wheel(4)">
                                      <p:cBhvr>
                                        <p:cTn id="22" dur="2000"/>
                                        <p:tgtEl>
                                          <p:spTgt spid="9218"/>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544616"/>
          </a:xfrm>
          <a:blipFill>
            <a:blip r:embed="rId2" cstate="print"/>
            <a:tile tx="0" ty="0" sx="100000" sy="100000" flip="none" algn="tl"/>
          </a:blipFill>
        </p:spPr>
        <p:txBody>
          <a:bodyPr>
            <a:normAutofit fontScale="92500" lnSpcReduction="10000"/>
          </a:bodyPr>
          <a:lstStyle/>
          <a:p>
            <a:pPr algn="ctr">
              <a:buNone/>
            </a:pPr>
            <a:r>
              <a:rPr lang="es-CO" dirty="0" smtClean="0"/>
              <a:t>    Dios desea que hoy usted comprenda que usted como hijo de Dios tiene un Dios poderosos y grande, que nunca lo dejara sin comer, ni ha usted ni sus hijos, ni sus generaciones venideras.</a:t>
            </a:r>
          </a:p>
          <a:p>
            <a:pPr>
              <a:buNone/>
            </a:pPr>
            <a:endParaRPr lang="es-CO" dirty="0" smtClean="0"/>
          </a:p>
          <a:p>
            <a:pPr algn="ctr">
              <a:buNone/>
            </a:pPr>
            <a:r>
              <a:rPr lang="es-CO" dirty="0" smtClean="0"/>
              <a:t>    Por que Dios dice A los que están bajo sus ordenes A los que están bajo su dominio A sus hijos A sus seguidores A los que dicen de Él “este es nuestro Dios”: “</a:t>
            </a:r>
            <a:r>
              <a:rPr lang="es-CO" u="sng" dirty="0" smtClean="0">
                <a:solidFill>
                  <a:srgbClr val="0070C0"/>
                </a:solidFill>
              </a:rPr>
              <a:t>He aquí que mis siervos comerán</a:t>
            </a:r>
            <a:r>
              <a:rPr lang="es-CO" dirty="0" smtClean="0"/>
              <a:t>, y vosotros tendréis hambre”. Note que Dios hace una comparación entre el que sirve a Dios y el que no sirve a Dios.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584176"/>
          </a:xfrm>
          <a:solidFill>
            <a:schemeClr val="accent1">
              <a:lumMod val="40000"/>
              <a:lumOff val="60000"/>
            </a:schemeClr>
          </a:solidFill>
        </p:spPr>
        <p:txBody>
          <a:bodyPr>
            <a:normAutofit fontScale="92500" lnSpcReduction="10000"/>
          </a:bodyPr>
          <a:lstStyle/>
          <a:p>
            <a:pPr>
              <a:buNone/>
            </a:pPr>
            <a:r>
              <a:rPr lang="es-CO" dirty="0" smtClean="0"/>
              <a:t>     </a:t>
            </a:r>
            <a:r>
              <a:rPr lang="es-CO" sz="3800" b="1" dirty="0" smtClean="0"/>
              <a:t>Segunda Promesa. </a:t>
            </a:r>
            <a:r>
              <a:rPr lang="es-CO" sz="3800" b="1" u="sng" dirty="0" smtClean="0">
                <a:solidFill>
                  <a:srgbClr val="FF0000"/>
                </a:solidFill>
              </a:rPr>
              <a:t>Mis siervos beberán</a:t>
            </a:r>
          </a:p>
          <a:p>
            <a:pPr algn="ctr">
              <a:buNone/>
            </a:pPr>
            <a:endParaRPr lang="es-CO" dirty="0" smtClean="0"/>
          </a:p>
          <a:p>
            <a:pPr algn="ctr">
              <a:buNone/>
            </a:pPr>
            <a:r>
              <a:rPr lang="es-CO" dirty="0" smtClean="0"/>
              <a:t>El agua es símbolo de vida. </a:t>
            </a:r>
          </a:p>
        </p:txBody>
      </p:sp>
      <p:sp>
        <p:nvSpPr>
          <p:cNvPr id="4" name="3 Rectángulo"/>
          <p:cNvSpPr/>
          <p:nvPr/>
        </p:nvSpPr>
        <p:spPr>
          <a:xfrm>
            <a:off x="395536" y="2204864"/>
            <a:ext cx="6048672" cy="3046988"/>
          </a:xfrm>
          <a:prstGeom prst="rect">
            <a:avLst/>
          </a:prstGeom>
        </p:spPr>
        <p:txBody>
          <a:bodyPr wrap="square">
            <a:spAutoFit/>
          </a:bodyPr>
          <a:lstStyle/>
          <a:p>
            <a:pPr algn="ctr">
              <a:buNone/>
            </a:pPr>
            <a:r>
              <a:rPr lang="es-CO" sz="2400" dirty="0" smtClean="0"/>
              <a:t>Jesús le dijo…a la samaritana:  “</a:t>
            </a:r>
            <a:r>
              <a:rPr lang="es-CO" sz="2400" b="1" dirty="0" smtClean="0"/>
              <a:t>Si supieras quien te pide de beber tu le pedirías de beber y nunca mas volverás a tener sed</a:t>
            </a:r>
            <a:r>
              <a:rPr lang="es-CO" sz="2400" dirty="0" smtClean="0"/>
              <a:t>”. </a:t>
            </a:r>
          </a:p>
          <a:p>
            <a:pPr>
              <a:buNone/>
            </a:pPr>
            <a:r>
              <a:rPr lang="es-CO" sz="2400" dirty="0" smtClean="0"/>
              <a:t>     </a:t>
            </a:r>
          </a:p>
          <a:p>
            <a:pPr algn="ctr">
              <a:buNone/>
            </a:pPr>
            <a:r>
              <a:rPr lang="es-CO" sz="2400" dirty="0" smtClean="0"/>
              <a:t>     </a:t>
            </a:r>
            <a:r>
              <a:rPr lang="es-CO" sz="2400" dirty="0" smtClean="0">
                <a:solidFill>
                  <a:srgbClr val="FF0000"/>
                </a:solidFill>
              </a:rPr>
              <a:t>Juan 4:10 </a:t>
            </a:r>
            <a:r>
              <a:rPr lang="es-CO" sz="2400" dirty="0" smtClean="0"/>
              <a:t>Respondió Jesús y le dijo: Si conocieras el don de Dios, y quién es el que te dice: Dame de beber ; tú le pedirías, y él te daría agua viva”. </a:t>
            </a:r>
          </a:p>
        </p:txBody>
      </p:sp>
      <p:sp>
        <p:nvSpPr>
          <p:cNvPr id="5" name="4 Rectángulo"/>
          <p:cNvSpPr/>
          <p:nvPr/>
        </p:nvSpPr>
        <p:spPr>
          <a:xfrm>
            <a:off x="323528" y="5661248"/>
            <a:ext cx="8496944" cy="954107"/>
          </a:xfrm>
          <a:prstGeom prst="rect">
            <a:avLst/>
          </a:prstGeom>
          <a:solidFill>
            <a:srgbClr val="FFC000"/>
          </a:solidFill>
        </p:spPr>
        <p:txBody>
          <a:bodyPr wrap="square">
            <a:spAutoFit/>
          </a:bodyPr>
          <a:lstStyle/>
          <a:p>
            <a:pPr algn="ctr">
              <a:buNone/>
            </a:pPr>
            <a:r>
              <a:rPr lang="es-CO" sz="2400" dirty="0" smtClean="0"/>
              <a:t> </a:t>
            </a:r>
            <a:r>
              <a:rPr lang="es-CO" sz="2800" dirty="0" smtClean="0"/>
              <a:t>A si que lo que este pasaje esta diciendo es..</a:t>
            </a:r>
            <a:r>
              <a:rPr lang="es-CO" sz="2800" dirty="0" smtClean="0">
                <a:solidFill>
                  <a:srgbClr val="0070C0"/>
                </a:solidFill>
              </a:rPr>
              <a:t>mientras otros mueren de sed usted tendrá agua para beber.. </a:t>
            </a:r>
          </a:p>
        </p:txBody>
      </p:sp>
      <p:sp>
        <p:nvSpPr>
          <p:cNvPr id="41986" name="AutoShape 2" descr="data:image/jpeg;base64,/9j/4AAQSkZJRgABAQAAAQABAAD/2wCEAAkGBhQSERUTExQUFRUVGRgaGBgYGBkcIBwcHh4aHBsZHhocICYeHR8jHBwcHy8gIycpLCwsIB8xNTAqNSYtLCkBCQoKDgwOGg8PGiwkHyQsLCwsLywsLCwsLCwsLCwsLCwsLCwsLywsLCwsLCwsLCwsLCwsLCwsLCwsLCwsLCwsLP/AABEIAQkAvgMBIgACEQEDEQH/xAAbAAACAgMBAAAAAAAAAAAAAAAEBQMGAQIHAP/EAEIQAAIBAgQDBgQDBgUCBwEBAAECEQMhAAQSMQVBUQYTImFxgTKRobFCwdEHI1JicvAUM4KS4RWiFiQ0Q1Oy8cIX/8QAGQEAAwEBAQAAAAAAAAAAAAAAAQIDBAAF/8QALBEAAgICAgEEAQMDBQAAAAAAAAECEQMhEjFBBBMiUTJCYfEjgfAUUnHR4f/aAAwDAQACEQMRAD8Ar9TMEm2oyd2i5P3+eHdDKDUopoWJEksBY9QNh6n2wDRzHcjXooyJjWoMc5k3vaIxPwfjK1S00wrH8QqMu29tQFuWGlkXdD+5Q3y2WFKQYM77wT+mM5ulrJZDqYbheXnJ2wsqcXhioVQYnVrcz05x9cFpn9QWCAWMeG82ncHoDvhFKKpiuTu6Cctk8yr8hO4Ygz54NqZzUp+DUPDbnG5Ppfn98QUOCd7eA8WnVHntN8Ens+1MErq9A5j6AHDPJCyLmn2A5Kg0N4wB0YGJ5R0w7yvabMZfde9SLiZ0/wBJ39RfFYXJVO+OiodJi4Ja9xB3vqBEeWJq1PSZ70A/0kAx1F/ng84ze0ctdFyy37TKJ/zKVZD5BXHsQQx/24fcO7SZavalWRj/AAk6W/2tBxzfLtqWRTV3vOgg26kb/TAOYZS3+UVM/iAj5HbC+1CXTY/OS7O04xOORU89UQAJVqU78qjaR5aZOLNwnty6gDMKG/nQiekldj7RicsLXTsZZE3su5OObdqaLZyoNCoFrVFppUYiSi3dgCA2iw2kST1xYOM9u6KUS1Fg9Q2RWDC55kGJHkDf0kitZzidfuzUd2qVTTpujAKAnjZnAC2GhFVjMyCbwMQ2mCck0C5Xg1WDQlPEz/u2IgsEB1lhyAhpJuJFtRmLLjSlJhUDNUNQsoCylNdZfVTkUwGaH8XhhRaBGHFTOOuV75VdneiKV10qr1GKBi7RqsVAVZ3vywX2D7OUpruw70T3asR4WA+MgcxrESRcKOpwyVLYsU1SKhkuFVczWCKVRTTespqRITVGswoZja1triBh/wBneF1qS1HcamWmBoBhi9WodKW+ENFOT0tyxZuMBaFV66le9qiki6jAUKHGpgDLL4ySu1hgXg3HKKZcZmu6tUeZIXxHxaojazAkE7AjHOQyVMTZ/g9TK5oBh+5zCim7rIGkgCoDA8JJAadgCb74m4xwepUpIe+ZxVRjUqmQiUk0+EKNvDqNxJbfyG45xSrnQzANTp0yFphGLa2ZlB1RyAj02uTYjI8eOVRZqU6lNy/7sh5GoBpIEyCRteC5ne3JpujtdFe4/QUvrW2lo7vmDp1sD5hZBvCwB6dR4HmKbU6fcqFQqGg76YGknzO3sccry2dbvS4ARajO6KWJvqlhBknUAad99R6YbZbinc1i2X+GkEVFLEg0zZ6Zm5IIDg+RGBNO0CB0PiHd6kZ4/dtqEmwJBGq9tifTHHcz2aK163d66qK5VYKgwYaTyG8W+QxZ24lUrnW0MJMSIHQ/IXj9cZ4XknVmDMXkk6t+g0na9uW22Jc5xtsflFM5zWqd/UmRpAvMbc1ixMHptvhonANCCo2WqlQNMbeI7WsZt7b4Z8MWhUzHc6v/AC4OvSFUMCule7qFoBUadxcjc41q9tUp1ylNWWlBXSTqFtQMGTY+XWNt9Tk+ooVL7B6HFEbUhpo1QAgIZExM7ADYE9NxvhXRdUGuVDGIUyCALgyo5zuD5RgxwlRX7miz6AJK20+d/ESLiPW+K5ncpUpOFqAgtDCd4J3I5HyN/njscU9dCFw4N2m7vLwSrPJB1BjCEiJtBi+x+2COD9pnr1FUBVTUJOgG15jkBfzxVszVZRppwe8tA3Y7G82/pN7+eDuyuSq16ipR1ioCWczpRQIAZugH16Ybhe0cw3iFTRmH0BirFSXU6ebagZJAJ6ibbCTjelmVqVnZmMlSgbXALCDAIA0yIuRaOeLM37Na1R1116LblioeYPKBaPriq8V4C/Dn/foT4vAwE02kG4PWJ8Jv62wKdD2T8NRXOmCWJkHVDbWaASRMSRHpGHtPs5UKkhrNHPVAG15Bwo4f2i7pZ8JVpUQgJFogEXk2t8oxPk+KVFVdKa0ABlGvJm7eIGTzm9jifKSISTD04TXpmRTpubySevqcSVK1a4YPA5BFj0AQFt+pwyy1EV6a1FuG/FLCesA+eMZmlTpxqYlv4VIJPSwBPPngKdvoC5Loq4NSvVbUxTugIUi0kNqBJi4BG22GpqotdbCNEjTe9+YjlBvjNXMM4C00QajEuZM9NMfriv8AGqFVJJqMqLaaYiTaecxqIEzfpjnUmUUH3Iacc47rKo0wDqIBk+G4BY7S0bdMDJVky1Z3MmAJAuSZncxOxOBuE9ntajXrAgRpjdn0mZuSBJgEbjDdRRy6nUrd9voWCqAyACWBG25i5mOuOf0iiaStoC4tVfQoNhJVeRiAWJ57kD1wBxHNs6qigwJGq5EASR5RP2wwFJ8y+tjptCgAD2FoHO/XG+b4bOYWkAFVLatQ8WoM5YkWgaSD6HrbkorQnykm/DF5z7LSWmJXSwYm/rEeRlj1JHTEmaCOnhktO6zGlixi/MGBPnjPB0etWIp6SWGmG8MyIIW5gxq8XISd8WHMLTy9N+6qfGyMqhR+7YywE3JUJJg/D7jCSaizvFsqz0iCEAmozKFY7CDy8r3O2JOFsUqtqMQL6byG30jqQZHseZwfnMslNCV0tVambfwpGonnLMpj57QcKKdB2qxWcoPiZiJIUjVYdTyX8pOKL5r9jukWrhZasxqBSlO4Bayimt5E/EXa0jYLBicEnjNGgoddVXvC5lQJuzMbEyACY+WK9mBUrWpeCnAMM5kqRoQOxuSy6rdA1hj2delpDaiml3Uj8ILQ+ldxA8uUYRpLo6uW2VHjWUcu1eQQWklIXeOnP288bZivQ0BSWsqkELzkkkfw6p8Q2O++FXEqhNRwqsgJjRJIHle58sZy7DTcsxPLSbe/MY1cXSsqk3dDXhnFqqtAXfYESCTsTcb7dcQZrP1GkuUY3EFRYHpb1/s4HrB6ia1LFpClRYRHPzmbYnyeWqONEyzQBzgTbbacBRV2RM8F4W1eoqIIi7MbgDzHpy5/PHVf8bSyOQprQUB6pli27BWhieoMRA5E4XcI7JumWBRXcuSXIABtyJa4kjkDyva4nbnPeGirUamXIHdgPzEpcNsYlgY6jDXYS153tpl8hlhJNauy6+7HxMzANLnZRBFzyIgGYxRclxninEK41lxSeRpRENJZ21STMGDLaiemI+z7tmMzrzID0ygpieQA0iOhtM4mTO1cilR6FZatFAKQ5DUSxDG5lgQbjlOwxFyvSN6wKMU2Jcxwj/Mho0VmUybTJWw3liDbyxZhTSolEdzofQslPApvZ12JJA+KYA1byDij5OizEqBLuQJnkbk6Zv6mcXPPGuKdTSyVRUFOWWpLBVglZUX5CJEdDbDZE+rML+yxvm3amCGCgiBpETBuZv8ATAGZztjIHi/FN/W0b+fXGuSymYZEHcVAoUW0+Vz08REj1wPmcu4YLUXuy22q3vtF8Y+Mk6JOeTwE5KtRW7OBpBuwiPPf6YTZPJVc3U38IJJtGlfwiOe0+hHqSctkk1t3yodNvjEj72PP0GDuG59UABkKFAQDYQTfr4p38sPdIdZG9yGn/hkBbVYH8JBtF7HG+R4FT1MwVKkb63aA5vPnCxa8e+IWzRD6lZtI9/ST5YzkcytJAgBbXOszuTdmOIPJGirzqrYHwzjLU27umiM6htVRjKC28DkIXnJNudlPaauxk1XY6W0qHQKWkHUwRdhqAUDpN5JxacpkqFJu8CREtckCbEWmDG4m03thPnqtJkWsPjNYuC8MfAfArGZ0kgbTF4GLwyRe0FRbjvyOuFdnqNOqKtMldC938V3Nwz7HSJkALB+LYRhFX4YE1M1qYLEA2s141dZ0gk8gcS5btaadM0lpnUXJpl99LtqMqJ1RLcxtvhdxDPVGdNR1sGErEKsdfwxJ5zIG+Dt6Zzx8ugfIZ/uqhfSGZWYDVIAERJ53BO+CuLcPq6jVf4CtNQ0QAAoJCg32U/ad8eqlqbVELpUGY1Tp8Q1GL62Elhcx1iN8SVM21cU0jX3ZaB+EhYYEz/KCCTtfrgq+aaX+fyI4OhXSSX0sSoCvcc4Q6Z9dMe5643NFqqFUTUzFWY3EFQVIja86p88TLlGqKBpPxBVJ/h8bE+drT+uJO0ztqEMzgwYO0AADzJAtJPPD8lfEXi0iqV8jqhy0OgX4T0Jgk87AYL4bwQNqvqViSs73n5Cbn/8AcSZOg1Fi9VQZswHIHYx6nDbhYgkyQA21uYj85xLLkaToaTTWlsHzXZpO5+JgzRa0lrGPLxdOWH/ZjI5TJZUVa4Uy16jaiWfkqIPitNhPMnTGFWY4vTpy1UFtMhFBjV1k30rG5F4sLnFV4l2iq1nWvVKMWGmlTFlpJJGlV/D679TjT6XHNx+T72I2/wBW2XPinamrmWIR+7pCQqaV1DoZvBHkLdSb4rXEa2azL06YerXIOkIVBvyaNIsRzPS5wRwnOSogb7RGw+3X3w27O53us0R4gtZHVoNxA1mOkgEDoSTj0J4YrFaW0Shlksm+ibgfZnMNS0DTpq/iQiaTA2mSJUxIKmd8Q9uuAhalLK0I8Kl6zBQGqVIgM0QCQth5sZ5nHQc1xFMlRao4VWYxTpr8hPyknkABin5HMGpULG7NqaWi5BExHLxY8nJP2to1Zc8mqZUsjSq0yjgKoBMd1FmIufxWIEdDPnjpHYmolKm7PpUrJeWiNVwUSAFDRcCLj2CfNuCjakAUwZKg3sQSJFrC2FlOpVAaHCioxIBN5MqSXgfIA3PIYh7znvoaPuSxpqNq+68jjP8A7UgyjQkE6gRzUmdJJ2mxMEfKYxQ+IdoqtQa6ja2EX2Ivbz5ThvR7JU2qX7wWaY0jxTA3k85JNsMcx+zim6kUsyQpY2alNyBAnWNr8uZxpxyg3oh+XQl4fn1cxUYyFJmNxvzw2yVRGGroQIHoY9ziGl+zOuoOmukwVGpYHSfiJiOoxq9NslX0VdLBwGUrfTG0yovfzwMkF4JyxtbYwbNkwFLEMJCxa288wfXph9SyAp+MsX1xyIAFtl5b898AUs+jAqiiowVdRsPGf4TtIWN8SGoVpkKxKqDALTe+x3MYxTS6A3qiTiGZW8DwgEsR0FwAdxffynCSvQemlMh1UlEA2tYbiDuDiWhqFNmgSabSSJJYGNMjYkgn0wxzTUTSNUqbKCiavCPEPiAgtY/fDQ+OjlLkuytZpNbM++gAkxufL1GI04dUAqFlOkGDzMjYXvYfcYIy7nWggqCRpHnNmO0gEC3ph/Sy9m5zOoW6gwPPFZZHDQFkaFNPKGqCVLWVYO1+QjfYiPc4zTyNRVLPamW0mTE+LxCD+Hwk8uWGFbLU1g+LSQGLA7CJEf7Y9xjXOZk1PCw06H8I3kBREn/VB6xgwyWaOTkrb/6M94pREA1kWLAgwQY1HyvMdAcEO6agRpkLER138rQMI8rldLMAbN+L+oyGAO/hmeUAG+JMz2eLsVpsWCmIYiw2B5C8euJyjG9sPvJUgaqk1GMGCot8r+sYMqlVWV3IUfKT+uIa3Y/iQplu7kloA1AsASfFvsOmEXFspXyiPTquGqMRaZK6hLAkWnyG2LRwObVsblQo49nQysQSbhQeu5JA6W98J6RDFRsIPzg/nifiohKQ6hm+wH2OBssilXJNwLCSNyPEORj+HnJPLHqcuIijydFg4TmiClMUmFRkXSSYksbGCNiOZOLR2eIfOUdRB8fS1gZ35Ta/niqcBzZ1sSJ1DSCfw2sJOwi+Dqbiq9QKdLSqDxHcmCSTtLEkmY9sdiyOfKD+inqvTRxwjNPz/BZ+0HaFM1W00QWpoSNZvqPNveBHkBtiLhjsJhlEgFZvHI26WHyx7IfsvY01L5qlTZrldQMRIEENc+eD6XY001E5miQJ0nvVGrY84sCBjzcuO+mTUJSVM9leJ6p2cX1FQeQO3W/3wyoqfxKfDNzyiPv+uIsp2MGlu5zoFQLqIDIUk7mFaQOUwMJszwyvqUPnKCsDJ/eiDB2MeVsZpen5dNA9mRYzllvpMFjc8/T0/XG+X0aiVd9RsyyQttokxJ6wMIW4K1cf+vygYc1qmR1gQDtzHLE+Z7M1qZXVnKTAAhVDESUIJBJHSJBOOjglHydHHJMf5viC03OkkqEmAmq4i9iDE9d+XXCfiPDkzdOk1RqivBJ0IpgHZPE026+eFdQkKV7+mAxuxSo15vdVMyNhfmZvhxQesyAd9lyQrEHu6838ipHnIjFo3VleEn4Bv+lLlaTMheFYSHWmouQCbOxNjHLbC/LcRlxTEAEzbp/yZw+yeWqM7JWqUWohghDU2ht/CNS2gqwk84HOcNnynDQf8hZ8kf05b4LUZd6ElhcuhA1YGbQb/S5OI8wsiBMEifQEH/jFifh/DzPhqJIJn94Lc4m2AcvwnKsSEr1QejKDJ2gHY4l7NdMk/Ty+hLn6C6iUWGF5k25k3+2GeUzwhZ5xMf37++Au0lJctbvWdmUkLoAMEWkgm0mNsDZXOJpUidUL4JE38vmcJLG6VknCURgc2BANkDAn2JPtcfUYCzlfvQ0eHxCN5Ihd/mfljHFSFBCyAquzEH8SiAOu5nyjEdN/CoXvInn5QSTPIAzHlhoRS2gwb6MUaM1GRg8yU1E3UbBuhtHrOG1Cr3BaTJY3I/lAj6HA1OotWqaSkkELqtEFZuPz9sGZivoY611A+oMwJ2G2Fcm9MPPjf7k3FuNMrEd7V0hzYMQSIsJiwnn6Y5v2qpN3rlmJm4kyb9TzO+Lzx3w5iptpOkg9J8Q++KZmT31eTcFv+ftGPQ9Pakz0s6jxVFU4q375lP4AFHsB+c4DoVNxHT8sT8QcGtVJm7t9zgegfF7Y1S6M+P8AIdcNzR8KqKgYzGkIwNv4WA+erbFq7L8GBzNSoFZEABRHMtyEtHvAvHW2J+Ep3lBqDOadWnBpkgEe/VSSRI2xYOHcF7ilrZyzmZMQSRyAFgBP54yyywjjf+7o0yhN5En+KN+LZfUEphRpAJJi/XfEeR4EHmynpsPTe2GaBiyMLqBe6SYB5Fgem2M5vh60lLvqUbqwBKkn0m0WvjBbfRrk1/cRnIvQqMlRdIYeLT/CxGkSLHY2NsHUFotrOinBEXFlnZtPUYHrcQp1FGrUQsQdDQGggDUdhJGCsvw/UD3YH9/lij1sCS8iziXBVFVWQjSGgLqb4YANxBE3588NhRpKgVKdh8AJmCYJWTeNQG/XEdHK6W8RO4DDeJ2JjYY9WzpJdRQrMNZVWCtDaV3BAuNQbb1545TkzuMVsKWotShFSaRDzJIMk2Jsb8sbJkwrDSwAiARa3l5xbEWYqyArUmRWCjxIRvykjflY8sT0mCkgrcaQtjF+U7deuBt9na8BVNldgpGoKdU2kxsDPK5vhfme2GSoqYqI0eGFU1GnnZY6m+3ng3ON3GVrZiPGiMQCLSbAeY2+uOIZt/Ed7z9cUw4lPshlnXR1nh/7QMvUdxUo1I/AxAII3lk3X0Bblh/wzM0a572mULqQdIEHSLAQQDtzFscgQkMmkxqSmf8AtX9MNqPESFDIzLUHiVlOxE/fpjS8CpcTKsr8l57Qdm6WZYVWeqrwUUBQw0hiYIt1tfkMJ17JJQOsV2jTB1IQbdAs2jlhpwjtEc1RR1puzrZwocgN5RsCIIxLmxWqAhqTrYxCNz54m06poPGMnZW+7WojDUSrD4uc8/nbBKZA6VPhB8WoehifcAYEyPBcwog0aiqC0gKSL+fQYarlnXdTG8wRv8W/njLNOPRnxwfKyHK0dDk9ASAJ/Fvc33vgyrUWooCkLckahLECxN7xJH0xsCBp6xB25fliZKa2JAMWB8jy9LfTEJS8k5K2UV+LM4rA064LVAqMUMCBBDGwG2w2wkzucNBAQf3hJjnc3Pyt9Mdk43xukqOFFyrEHlqPL1vOOEdo81NUjfTI+36Y9rDTs1ZG21YqZvO5wbwvhD1idMwoJJA2tYepwCmLP2bRmhZIpiSQPxN98ascectkJy4rQv4bxBkYGYKn5Y6TwXtNpWW8SEX/AL/u2Ob8W4YqK1RCxEpBP83eagfdD9cGdm89VpL3saqSsFf+Um4kcgRMHyOMGbF9HpYcnJcZHWq+boPTVy6BWkhQdTHrAF/TA9DPTTKgkKT4g8jnMQRckCwxSuL5aqKZfJuTRch2pAAkETJAg+EcxPzwkymUzpYuiuhvfSF+Wq0+mMiw67KylWqOprwUvTa6gsIUgqbdYJ28t8S0aOW7pUqLUZhY+K4I5j9DbA3Z5ymXVarszKJLHcsbkn02xDxPPqACpFzOFWtIDdk+YoMA3dtT0EEeMMrTFh4CQZPMRiKjxd1QUzNIBQLCQLbSfn88eoMtTSFbcgzOx5WxDQrUzTioy6Q7AwTMq1hbcGPtgroVsIpgUiKjMzAfCCZgm0gbTyw3y71GY6oNO0Ry9R8sLOHcIqVm1NpUWKjVIsbSPPrh3nh3Snr5cxy95tgeAXbFPbupSTh5UjxVmRUGo/EDOq24CgmNtscezaeIhTO/08sdt4jlv8TlXp6FYlSU1KDDRaJ2vaZG+OLVqkOZENJ1A8jNxjV6eWqQk492MKNTwUXGwXSfVSfyxLT3H8ykj/UJ++FuXeFqA2Iuv9W4+dxg41bJ5TB+o/PGtbRhkqZ0f9ltJBlqrAjWal+oAUafnc4I4xxyqA8QkNHKSOuK12E41Syz1xVldegBYJEeIk26W9sX1GytUlgqMYHiEm3K4OM8nUm2FfuLsqM0RLVNN+RkRvtgbPVqkqjtqKlh0sQDh2K9KbBekEscehEMiihJ3sTb3xGXyVD9qis5nLmZmf8AjYYny41rM/309sN81Vp88ukG1iR9RGF3FO7y+llXSXkEFywtGxN+eM7xPiRcHFFR7UVnWkKimzNpJB23/THNs+8ucd6fg2WIANLVIlpLc5Bi++OWdsez/d5zuqCGFpIQJuwvJPnfl0x6GB/p8mnM72VanQ2J57Yu3Acj3aEtY9OnP59cV+jw80WVR4sw2yi4Sec/xfb5Yd56oUUJNhZupjmJ5TPrj1MS49mDK7PcXyynhzEfhrNBP9TED5M3zOA+xKy1QEakOmRMTv8AOxOCczW18PC2J7/by0Ez9MC9n82KQqgyABrWOoB+kgDHm+ol2l/mz1PTwfFT8f8AgfX4suTrVFpN4CfgF9E8hJuYgRbn5DG+W7XASRUeSOQSR1HiUgiMUtXJ3vO/rg/gVYpWDBKbFQTFRNY5XjkfO8dMSeOKVjxySei55KqUpMVKqCQ3+WKcgDmqnSDvtaIOB24oXI0iQI35+hwZ/wBZ7ymVhAVFhTAEk7kt6fhEDywqfirXU77SY+dueIJXbKST6GFTjslQilN78vXawAxNlcoPCFdXDEmBIjYQSR1k4Srmb3w54VxAXlRE7YWWloCVvZaBWSmweF1JAWT5SbgbR88MqfFQ7jUQVPxeXTztikNxFgxYiZ/D+X2wcM8aiSBpaR1iOdsDwLXyLZnpqUWWk+kspCsOXnIxT2/Zd+7ZjXLVrlVC+Ex+E85OwP0wVw2vXMIkk7AWBtyxZOG96KirUGkkSfLzwsMkl0NOCSOM69LeIMJsw2P15+RwRRyjNBUFaU6QXuTzMBbmP7OLb2rRM5mnWmIdWXx2g09Alj1YGT6Wx45NO8QQAqKTc7KN58yd46Y9CMmY5NS2K8lkVcaVVz/MbA+l59yY9cEf9Iq0NNVDDcirLr9I5/0kXHI4MyeZKiQILCQDyU/CIH8uCclxYg3YiSRpAET6GxxRvRKh/wAC4gmaCwUFcDxKDBtOwO+084xYBkKhF7Y57mqZZg1OlodSDrDBTPoAfsMOeHcVl+7qkazADTEk7AqdidgeZtjPPHW0NB2WbNcJZl0nb87Xwm7Sdna1YU1pimQgM63gyYG0eW84nZypIJ9pwL/j/P6YEaHlFoY0aYBVeRnV5RjlH7RuIPU4hqpBl001AjeBJP1nHV6wN+drkY5x2nZaGco61+JSsnkQbEezEHD4KeVJnZF/TcijZWsw1MGYOTBNufnvOHAqhy1SoTpAmx59MT8fqUE/doAXY6iQbKP1PTCLP5zwKgtzP5Y9RVCzFTnQQ1YuGMlBKgKBYwIN+on/ALsa5iwJ6iPng3hFMHI5hoUkMpBIlhDUgYOwBDX9MB5hZU482buVs9zArxOK8IW0l3xZez+QplgSLRef/wAMYrlK+LfwFdLAbiAL/pGFyEsXVlnq5OktCUUAdZJM8/MfbCzgXAqOZap3lfuWW4BUEFbXkkbE7Yc5QqqlTG8mNyBy++E2ZX/CVErPTBWdQWosqV2kg+XOMZ4lZq4NIKzvA+HUrNmKrusgqvdrcexj0nkcAvm8gPhbO7j/AOLbre1umNq/E8lnFOvK0qb/AMdNil/TbbqDjOTyORRx+4eoOlSrq94UKCPI4pSX5WY05GKWayZIPf116SlNo+TAYsGX7MvXQPl8ylQc5VkP0kThllu09IqAMvSBFlGlQPtacar2sZlOiUmIUBbbTJHlthGl4O5SKy61svV7twQ02vtzF+h64JzfEWgszMdKtJknkQB8zi08L4BQzZavUDFi7WDkWgGCAcKu3/DKOXpU0oLFWs+keImRz3PUqJ88LHFclQ7y/F2JOztHwvWaZfSF9EAUn0LQPnhRxjOEGqFJuDP9KwAJ8yZ9sNXzOjUFI0UlVB5kc/ckn1Iwm0h6rI3kDHoWb7x7Y9BLdmVLVDyk+sDTu0fIAD7zjFQAHw/EPxdPIYn4esagPwjTPQgAN/3ThDxTi0gpSiASNX3Pvy8vXHJJAbG2X4wXqCjRufx1Gvp66V2Jw6z3CFqrC1G7wCFZ7850tEW5WjrikcKTSZFj1xb+HZwEefT88TnaZ1Wh92frLWy4/wASpFVGZHvzUwCSDclSDMX3wYeHZUcmPucK0rnSfmR1je++2JWpsb8jBEziDTiyqdrs14tnTScyCEmJG09DitftkSnUy1CshEq5B6ww/VcM+0VPvjC94EAWV1Wk26ffFV/aCdORoiCNTjc7QDY9cTg2po0SgnH+xz1KmPE3k88RqmN3xvb8GaMa2xxw7MgZSsmuCXpNpn4lh1e3PdJ9MeouMJyIODck3LlGIyj5N/pslS4kLHSxjkSMOeGdpDSJJpq4IiCefWYJ9sKq9OWYA9MZp5RrRpMxzj74ZxtEb4SaLE3bR90o0kPXxH8xhhwvsxneKq1UuIWylxCk8wIHIfiv0xDwn9luazADJVysG8irrIHooOL/AJLsPnKWVqUznndtH7lEGlUYTAmbqwlCpEXncDEmlHaexJZL0VCj+ybPKb9yR11mP/rOHmS/ZXUEE1EUwJAk+vtvGKhw/jNWnqQd/QqIqgqruDrQQxYPIWeYAkmPexcB7Z58GXWV38bAagNwuoyfbAnzfkWKa6LLkuwbUvCKxOoG+idLC4bfYwBBnbcTg+l2WJnVpAtYA6bc4nVPkScF5DtPSqgeLQx/C3L3Fjg//qlL/wCQGOl/tiN/ZN87Icvk6dIwh0k302vFtvf188Vft6w7+kSP8qk7D+p2Cj5QT8sWr/q1ImZJgdD9sUr9ofHKbikiaiysCxgRF7H5THQ4piTctCPXYgWmPhtCtL+ZUSf+6fkMK+EPNcMRMsWPoPER9IwXmVajQqQPHUcokdJgx7kD54k4fwzuqYdzdvCvntqjysF/3Y2vSAR8ZzuimKIPie9Q+TXKjp54VZLKakduQYD53xHmnLFmJmTgngtb93VSJBamT7avrg9IVm2UTSYa1reuHHBsjV1gkhUF5MTA6De/XbCnNKCZBMRPphrwdNKGq5OurCqTuVB39z9AOuEkNFDujn4qEk+EGI/Pz88WPg3aJnDKIPdkoZ3EbfS3tipU6YLpTjafvgzsq7GpW0qzlmLECObG9yPLC5I3GxotWO2Tl6e+KH+1UjuMuOet/sMXrM5lUBZogdCDihftS4lQqUqIpOGZKjAxIiUW1/bGLGv6iNrfxOcg2xq14ONgbEY8m498biNeDytgilb0wMk2wQWmBgMaD3ZITJnrg0NI2GBEpTPlgynRjHeDpfkzOWdlYMrFTuCCQfmMdG4F2rzf+ERdUkagHcSTtAm3wzvv+fOw1vPFl4BIokL4tVhANmuGBtvGk+eodMRzXWhopPssgyy8RqfvSKdUfBUpyHKjcGZVhfblFtzjT/8AznLM/jzNckz/AACYMWMHbpjfh5VKtALS8fhltbXHMgbAm+LFkKMMGanqGoldzotA5XnrjOskkK1RSeJ9lc1kQWpn/EUBckDxIP5l3jzUkdYwuynHA4BDujC6lWkehU2IPQ46XmKGkprqlEUywmCR0LDYY5pm+F0sxWZxrp6mdiadMmAWMSott0xeHz3RzmlqRYMtxetmKWru1kEqxSpBBEbqwO4Mi5GKnxWgRWqFSSkwb/C1wQbnmJEciMBHiJy1QrTqFxfxaSs8iNLfPELZ7x6xcmJE25fpjZBNGOSjeiz5FQQrN4VTxEk/ibnfpc+wxDns8c3XSnT8NNQVT+lRLMfaT5++FtV5AWpKtAgCYb0HNgTcedsb5LOrltRIbvGUhQbAA7t1kgRGOf2Gj2by4UQOX5Yi4ZmWRWKwdiVP4hH3BE+XpIwHm+LahpFidyfriDLZwzAUuDvb7cgehw1aELLw+mlZoVtK7upifJQOpNtQ5Yenhzs+olTptpE26AWgRis1ytE9zSJqVfxGLgnlaQABbfqcPv8AxbRpAq9QFzEgSYNpuMRlfaKINouKdQEjSbADfGex9dkrVN7qdjFtUjCDNdoKbVAykgyGm/588S/485Su4aSrDUl4lWuD+UdcF7Wxb2GdrK9U1KtMKTKnZA1h0tczbyxzSuv7tiTcEW/PHWe1PGkp5yoEepTUGH7tfibwmdU8iNhz3xSOK8FpFC1Os7kyYdI8z4p3JvtjPCTTqjU1asqYOMqLj3xsVsBjK3cR1xcKu0R0jfBVZwWtHLb+/bENJPFGorv4rz6WvPKMFtRIKFgwlQZIiVFhBBhhaJsdwdsd4sMbviZywufTBdIb+2BcqpDTFufvtg2luRvOAM1To8TaIxcOxFRjlayIksaqeIgQog6onnA5Yqfwr1nbyxcOwuUNWg6jUoDkzHhJsN55BjYfnieRXFnddluyjU++B1CUGnSB/fngnjfF2oKFWC5Gpj/COQGFnD8gBXbuzKrefO3z3v64Q8V4wXY33bSfp9hiODHyeyOZ10ZzHEWLAsxJaSDePLC6nm6kmdp3wzoIHo0zF/IfwyPtj1bhTD4SOtx9J2x6FpaM1N7KrxDLSx1FTeTAj5jG3C6KiXIvytYefrhpWzazDBZHpgHM5sHwqskm2Gu9A6FFYvVqEoCT/wDX1PLEwyiAfvHLMeQ/X88Wrg3YVmXVmGNNSZCD4j5noPbDh+CUaZYJRXxAyzB2Mc4MSPaMK5LwdZzulwxBAkA9Tf8A4xLmuFjSCKy32DbH3AjFwbgqsDpAYDlTq1JH+kn7jFcznD31hadUVIsEqEKw8v4SfO3phHybKxeJraFr5eqKRDsArNIVGDajzYkdPXc8sAdwFEiMMnpOJUoykTIIP9xhbUU6jJNvl74Ki/J0muok2ST94Sb+H88HtnXqIin4aeoIPUyb4HylKZ9vucb5CkQGk/iMfTDUSCeLU2Qy76gSfO+BErQDfGeKISQVBjmOYxEmxs08sCjRdMQ1eWNGa/vgzNaAsAHVPXAZ+V+eFaoblbN1vtJnBOWEE7dDGMlaWgN3jGpaVVIH+8mSRb8PvizcH4HVrIlRKOXXUpitUqFzIMGKYsCCNmUj1wkpJItj/KxcvD6gQv3dSBDSVIGnrJgHbliClWEzznFwyn7Lqb0ia1dlzAaQZ1hl6hWA9Zm3PEL/ALNBMpmgRe/d2m1pVoFpuYFhhVkgu2dOUnLorq5kApIgc59/pt8sXvsU7/4SoyNTpoKnjc3I8CatK35RBPXniuVf2e5wAMul/TUL8hIETF7kRzxd+w/Z+vlss1N0py76/GxhbABdIFyI3Bg2vbCZMkeOmK7bslyWcaklStEKAdOoQSTYMYFpMWxQauZLDUfxM7fNj+Qxde2QzFNAr1ael9XgVN9NwxYkneLDyOKpmqQCU10RYeIfX74p6dJKzPmfJjzgdX/yoIIlNX2BOGYolkVhOlwCD+YP0wl7NNKVli06v9wtiDK9o6uXp9zCuoY6ZmRNyOkYdpvoRNDnu0RQopGozfygyb3ZjYepxjhPCkRy7aS42CjwKxuB5mL+VjzGFP8A1hmV8xUI0UgAiRZ3IsPY3PPEPFWdaYUkzTAaoetR/E5PnqOnyjDJMEtlozvEhTEmqqt1bURPQlbj1jCTP9r80sM9JXpba6byD/rG3o3ywvp1+8QTMnwn1wC+RegjV6bQqkK6TvNve5FvPAUVexHfgOzvaFKyEqJPL8NRfcb+oJ8wMJv+s67ZgNU/hqCBUX1Ozjya/njFXKAjvKZsbxzGIFKvZrHqMWSVaJ2TVixE06i1FtZgQfkdvYnCvMMdRLeEmJ8/TBOayOkArBwDXV1IDA32vOAyiGPD407i5+3/AO4xmGmyGAN8aZGk7oABCiZYD6dJw74bw5ysIpYdNIYetxvhWx4ov79icpWWaZ1FwDqLPJm+qxAk87YU5/8AZeARprU0n+Im/wA7ziy0crSp1a9J3qlSRUVUNRQgbcakIAlpMTgr/wAM5VwGFJdUyHkl52nWSW8t8ebzcPLND6ObZ39moWotJq1A1HEhBqkgbmw5ecYUV/2bZnUQlB7c4t83j7Y63l+yNKm9Jkeqpo6tALhhDb2YGNhtGGtSoV3AI5kbj25+2Kf6mS6EpHG8n+x/Ms13oCLlSzG3+kTi10OyefpwujKOiiFh6i26Ro/PFuXOIwOn94RvBAPpG5xjLZvwkhQF2JclQD0vJxOWWUvyRbHJw/FlabIVwCDlnC8/3lJo8wdUgf6ZwyyuWr06lMmHpDxFNZLavwmWGkAdJ3HQxhkCdZ01NzYASPFED7n3xK2VZj4ndY52A9r/AHGJ82ukVlPkqbIK3E3DjwroHxagZjyM6cMhURlm0bf8Y1TLspmfpv64Az7ZdTqZkSoYBKuFaNpibxI3BwI7JTa8FL/aVxIDM0qAuFp7ebn9FGEuaUSieIC2/tbGnEay5niblWLKLKzc9ChZ5WmTOI800gkkhtW38o/XHqYo1FIySe2OezOYC5hwfhqoygem30nG9fs0KlUGSF5xz8vL1wpp1e6qU2AkgAwPXb3GPce7UPVUU6c01Ih+pHMTyH3wUnejnR7PZla+ZpUU/wDT0bx1C+J39wIHl641pZvvaFYmSzlifq33IwNkF0ZetVn4tNJfU3f/ALQMYylQpRB/jZj8iF/KMU4gTrs24HU8I9AfkcBdpCwqFSWCNDaeW5gkYK4EILKeTEff9Mb9pV1stxOkx7Rgr8hf0i/h/EAqQYIk/LG1bNUWvscKEQQfLniAtjmqBSYejs5hNRgTtsOp6DB+UyAJ8dzG393wX+zegXzTXgKjTJiZgAHqJMx5DHQjw9Nh3fWBBPriMp1orGKKRkqPdE6GYCVZk1eEkGxIPPzxcV7TZZRB8J6EN/8AyIxrmcoiAWAbkQACPPESBh8Nvp9MTfy7KpFsyXFEeiCzU9WkM6kixgEyNxv06YGqcTpsh7mpTBAJ0yJJ6AkiOeK9wxYJYU6VWQfHUqkNMiVkAyJA+mJMt/iXQy+Sp+I7gvA9GUX9TjM8SC3RrU4hmEu1OpzMq6n1uJnECcVUrqZ6gZeRJn9MMh2Zf/3nRyx8JphKQj2ST/un1wrz/Ae5JKqSJvqMx7mZ9cGPFugpWaVe1NGp4atN6xUhk7ve2xBEedieuJKlYFmK1ahU30ECRPL0nqDzxFluArr1OiAG8gDVPLpPzGCa3ZhlOrL95fdWgj1mZ+pw1Y1oamhe+frkaQrBbbVehBFwA0SOmHv+MzFUfvH0i0hCV+sA/XFdqMtJorCrRJ/EUJUHpqFr+f0wfTzTI3hYE+agz88M4RfRzsnbJtBgNVG2iozGPbZh6+W+DOHnRIOUpqSLOiAb23AmMDVa2tdVVQpFgyeE/LbGErOCCHZwNvEbe04Pt2iXLZVeGUQj5mqWnUzhTH8xJadvryOFdGs1WoYvJt9cXd+ArURkTUgJkgAtM8tK3AwordhcwpJpoQPIkA+xg3xeM4rtkZRbEtMaqsEzED8o9sF8WyQAlFu3T7n64P4Lw9Qja18QYgKZEGwgg3tPP88PnytOkWYg+FYMkkXuTHW2G5bD0qKPxlO7p0aHNQXcfzP+igDG9dSKNBf5QT/qJf8APC/PZg1arvzdoH2GHPF3HeBBssAew0/lixPsBokpXqAc4P0H6nG3aM+Gl5KfucS8TpgV0K7NTH01A/SMBcbqSidYP3xySuwP6EZqWgWGI8bFb4tfZLs0HivVUFB8Kn8RH4r8vvjpOiiR7sNw5W1s6sQQIMGN+RxcalGkBIBWOikDB2XZdIEEdBp/IWxIxkWUn6ffGSTtlIoUNnUY9SOkmN+WCaVFX2YGOQJEfL88FLMxpA9/+MbhAPwi/lgWVQ6HZmgpdqaCm7wSykiCNmCgwD98JOMcaOVrUjUVlp1IWo8/uwSYsRJWPMi204fjP0aY8VVQRFmdZ+W+AM9xsMCi09SkQS6+Ej0Nz7jGZNti02S57NPoJpqjC344kciDHS+ElXvZsZXo18V+vlatENUy9REQC1IsSgk2gH4fQHrGBsj2hqs5DZeqSvxBACLg6TJI39cVhiS2NbQ+/wALyEKCZi/06YLGZaksnSV5yOWIMpnYUd6AhPJZJHruBgk5mm1hN+s3wzV9jbQFnc2rCIgc77+UG2B8tnFS1PU5JgKItPOZsMFVskp2Cnpq/TrgLOZJHYSmk3B0HSCOVhbfrh1FCSYYmep1wV7xSRzAke3n/cYEzYSImpbkYj6RgUcJ7lT3cNJkjVoInaBGnHhX/jLKbWdY+okYdR+iRihnDTb90zLbYSPzx6rn3YSWcnyYg/3znC/jXFVy7LYMGUkMpG4MefvbCbiva/XSamgVFYQTEt/ugAX6DHP/AIHjHzY2/wCuVNWpWLmmdmIYSOZO53t9xgrP8eavlSqg6hJqH7W6W3xz3I8RamGsSDvfn1xOeP1LlfASIME3HQ9cMk7sMvblD9xxwYaqtMdGB+V/ywXm6hNTUdsKeylYmsxP4Ub6+H88Mcy/ixoWzJVIYcfK6Muy/wA6n18JvhLxSqDboDhzxtQ+SRgL06gn0YEfeMVt6LM0KCzGwAuSfIYWIZdjbsTwH/E5iWWadMSwPM8l998dMFNYCr4QOUW9sI+zPCczlkRAtEAiXLatQM+W5jzth09GrB8VEnoS6T/9sQnLYyRNSSLFZ8wfyONXkciOkj88FcNIYEuqr6VJ+wGN8x/IGPpH5xiPNX0OrQGhHQeuJkok/wDOBznaatpK1gQYnQIk+erG7Z9ej26r+kj2wrt9F4a7IHDT8Tk/1EH574BfI1ajsRRpsotFRhLGJ1bHnC3/AJj0wfnvhf8ApP2xDkOf+j7YetaC7ZAvZ+WqaaFFHUKoJYBWYgHbSAdM7jzEzYYq8JzVKmD3SVGF2h9x0HhAmbb8vOzVfiX0/XGaHxn3+2JtsG0Jctxh9P7ygIBIbkRa3hdfazeeJlfV8K6RvtsOnhsb4Mzuw9W++FvC929Th07QaCdBYCSJ5xP2OIaxWmvjO+GA2P8AfXFU7V/EP6cPF3oRhx4rSBgkz5jE+oVB4ZItNv1x7sp/lJ6Ydvu3pjnLdDKKaKlxHgwYGQE6MWvHQgSD6EkYrmf4W6bNSbzChTH2nF/4ryxXOJ/CPfDwdsnPSKWMiG31AmekY0qcMiQN/Y/bF0yvwe5/LGuT+P8AvzwzlsWhF2ezFOnTqUzAqsVINrr0B8jjbM1ZYbYmzPx4ZU929f1w6dCMJyaLXy9WmgLnSfCoJYMIIMDziMM+zXA2ysVMxS7tqlkLEahaSI/Dz88WP9nX+Q39X6Y17Yf5lL3+xxJzfLiNXkky9UOJlT5jpywxpcP/AIwD5j+74ScM+B/X8sOR/lriOS+kzo7JFylM/Cwkcpv8sB51GB8Om3n98Z6Y3OFV2NQtqZ1x/wC2W9xgTMw67Mt5i32NsOH2OF1T4FxQdfR//9k="/>
          <p:cNvSpPr>
            <a:spLocks noChangeAspect="1" noChangeArrowheads="1"/>
          </p:cNvSpPr>
          <p:nvPr/>
        </p:nvSpPr>
        <p:spPr bwMode="auto">
          <a:xfrm>
            <a:off x="63500" y="-1211263"/>
            <a:ext cx="1809750" cy="25241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1988" name="Picture 4" descr="http://t2.gstatic.com/images?q=tbn:ANd9GcSZYZ_AQooUGn_UyAvoXtYdZC4zg5LePsc151ierx4D2aycDgsZxw"/>
          <p:cNvPicPr>
            <a:picLocks noChangeAspect="1" noChangeArrowheads="1"/>
          </p:cNvPicPr>
          <p:nvPr/>
        </p:nvPicPr>
        <p:blipFill>
          <a:blip r:embed="rId2" cstate="print"/>
          <a:srcRect/>
          <a:stretch>
            <a:fillRect/>
          </a:stretch>
        </p:blipFill>
        <p:spPr bwMode="auto">
          <a:xfrm>
            <a:off x="6444208" y="2204864"/>
            <a:ext cx="2699792" cy="278395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41988"/>
                                        </p:tgtEl>
                                        <p:attrNameLst>
                                          <p:attrName>style.visibility</p:attrName>
                                        </p:attrNameLst>
                                      </p:cBhvr>
                                      <p:to>
                                        <p:strVal val="visible"/>
                                      </p:to>
                                    </p:set>
                                    <p:anim calcmode="lin" valueType="num">
                                      <p:cBhvr>
                                        <p:cTn id="22" dur="500" fill="hold"/>
                                        <p:tgtEl>
                                          <p:spTgt spid="41988"/>
                                        </p:tgtEl>
                                        <p:attrNameLst>
                                          <p:attrName>ppt_w</p:attrName>
                                        </p:attrNameLst>
                                      </p:cBhvr>
                                      <p:tavLst>
                                        <p:tav tm="0">
                                          <p:val>
                                            <p:fltVal val="0"/>
                                          </p:val>
                                        </p:tav>
                                        <p:tav tm="100000">
                                          <p:val>
                                            <p:strVal val="#ppt_w"/>
                                          </p:val>
                                        </p:tav>
                                      </p:tavLst>
                                    </p:anim>
                                    <p:anim calcmode="lin" valueType="num">
                                      <p:cBhvr>
                                        <p:cTn id="23" dur="500" fill="hold"/>
                                        <p:tgtEl>
                                          <p:spTgt spid="41988"/>
                                        </p:tgtEl>
                                        <p:attrNameLst>
                                          <p:attrName>ppt_h</p:attrName>
                                        </p:attrNameLst>
                                      </p:cBhvr>
                                      <p:tavLst>
                                        <p:tav tm="0">
                                          <p:val>
                                            <p:fltVal val="0"/>
                                          </p:val>
                                        </p:tav>
                                        <p:tav tm="100000">
                                          <p:val>
                                            <p:strVal val="#ppt_h"/>
                                          </p:val>
                                        </p:tav>
                                      </p:tavLst>
                                    </p:anim>
                                    <p:animEffect transition="in" filter="fade">
                                      <p:cBhvr>
                                        <p:cTn id="24" dur="500"/>
                                        <p:tgtEl>
                                          <p:spTgt spid="41988"/>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to="" calcmode="lin" valueType="num">
                                      <p:cBhvr>
                                        <p:cTn id="29" dur="1" fill="hold"/>
                                        <p:tgtEl>
                                          <p:spTgt spid="4"/>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906888" cy="5865515"/>
          </a:xfrm>
          <a:solidFill>
            <a:schemeClr val="accent2">
              <a:lumMod val="40000"/>
              <a:lumOff val="60000"/>
            </a:schemeClr>
          </a:solidFill>
        </p:spPr>
        <p:txBody>
          <a:bodyPr>
            <a:normAutofit lnSpcReduction="10000"/>
          </a:bodyPr>
          <a:lstStyle/>
          <a:p>
            <a:pPr algn="ctr">
              <a:buNone/>
            </a:pPr>
            <a:r>
              <a:rPr lang="es-CO" dirty="0" smtClean="0"/>
              <a:t>    </a:t>
            </a:r>
          </a:p>
          <a:p>
            <a:pPr algn="ctr">
              <a:buNone/>
            </a:pPr>
            <a:r>
              <a:rPr lang="es-CO" dirty="0" smtClean="0"/>
              <a:t>Usted puede ir a la fuente de vida y toda sed que usted tenga por cuanto Jehová de los ejércitos es su Dios….el a prometido quitársela.</a:t>
            </a:r>
          </a:p>
          <a:p>
            <a:pPr>
              <a:buNone/>
            </a:pPr>
            <a:endParaRPr lang="es-CO" dirty="0" smtClean="0"/>
          </a:p>
          <a:p>
            <a:pPr algn="ctr">
              <a:buNone/>
            </a:pPr>
            <a:r>
              <a:rPr lang="es-CO" dirty="0" smtClean="0"/>
              <a:t>    Note que el texto no dice…tal vez. Si no dice: “</a:t>
            </a:r>
            <a:r>
              <a:rPr lang="es-CO" b="1" dirty="0" smtClean="0"/>
              <a:t>Él te daría agua viva</a:t>
            </a:r>
            <a:r>
              <a:rPr lang="es-CO" dirty="0" smtClean="0"/>
              <a:t>”.….es afirmativo.</a:t>
            </a:r>
          </a:p>
          <a:p>
            <a:endParaRPr lang="es-CO" dirty="0"/>
          </a:p>
        </p:txBody>
      </p:sp>
      <p:pic>
        <p:nvPicPr>
          <p:cNvPr id="38916" name="Picture 4" descr="http://t0.gstatic.com/images?q=tbn:ANd9GcT-_AKe00Uy2rof_DN1kvi_qKzOoLHMBgM6HjjE2vz-zzibB7xs"/>
          <p:cNvPicPr>
            <a:picLocks noChangeAspect="1" noChangeArrowheads="1"/>
          </p:cNvPicPr>
          <p:nvPr/>
        </p:nvPicPr>
        <p:blipFill>
          <a:blip r:embed="rId2" cstate="print"/>
          <a:srcRect/>
          <a:stretch>
            <a:fillRect/>
          </a:stretch>
        </p:blipFill>
        <p:spPr bwMode="auto">
          <a:xfrm>
            <a:off x="5508104" y="980728"/>
            <a:ext cx="3384376" cy="4968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a:solidFill>
            <a:schemeClr val="tx2">
              <a:lumMod val="20000"/>
              <a:lumOff val="80000"/>
            </a:schemeClr>
          </a:solidFill>
        </p:spPr>
        <p:txBody>
          <a:bodyPr>
            <a:normAutofit fontScale="90000"/>
          </a:bodyPr>
          <a:lstStyle/>
          <a:p>
            <a:r>
              <a:rPr lang="es-CO" b="1" dirty="0" smtClean="0"/>
              <a:t>Tercer promesa</a:t>
            </a:r>
            <a:r>
              <a:rPr lang="es-CO" dirty="0" smtClean="0"/>
              <a:t>. </a:t>
            </a:r>
            <a:r>
              <a:rPr lang="es-CO" u="sng" dirty="0" smtClean="0">
                <a:solidFill>
                  <a:srgbClr val="FF0000"/>
                </a:solidFill>
              </a:rPr>
              <a:t>Mis siervos se alegraran</a:t>
            </a:r>
            <a:endParaRPr lang="es-CO" u="sng" dirty="0">
              <a:solidFill>
                <a:srgbClr val="FF0000"/>
              </a:solidFill>
            </a:endParaRPr>
          </a:p>
        </p:txBody>
      </p:sp>
      <p:sp>
        <p:nvSpPr>
          <p:cNvPr id="3" name="2 Marcador de contenido"/>
          <p:cNvSpPr>
            <a:spLocks noGrp="1"/>
          </p:cNvSpPr>
          <p:nvPr>
            <p:ph idx="1"/>
          </p:nvPr>
        </p:nvSpPr>
        <p:spPr>
          <a:xfrm>
            <a:off x="457200" y="1600201"/>
            <a:ext cx="8229600" cy="1900807"/>
          </a:xfrm>
          <a:solidFill>
            <a:schemeClr val="bg1"/>
          </a:solidFill>
        </p:spPr>
        <p:txBody>
          <a:bodyPr>
            <a:normAutofit fontScale="70000" lnSpcReduction="20000"/>
          </a:bodyPr>
          <a:lstStyle/>
          <a:p>
            <a:pPr algn="ctr">
              <a:buNone/>
            </a:pPr>
            <a:r>
              <a:rPr lang="es-CO" dirty="0" smtClean="0"/>
              <a:t>     Cuando hay problemas en el trabajo, en la familia, en la escuela, con los hijos, con la esposa, o con el esposo, estas cosas no nos alegran.</a:t>
            </a:r>
          </a:p>
          <a:p>
            <a:pPr>
              <a:buNone/>
            </a:pPr>
            <a:endParaRPr lang="es-CO" dirty="0" smtClean="0"/>
          </a:p>
          <a:p>
            <a:pPr algn="ctr">
              <a:buNone/>
            </a:pPr>
            <a:r>
              <a:rPr lang="es-CO" dirty="0" smtClean="0"/>
              <a:t>    </a:t>
            </a:r>
            <a:r>
              <a:rPr lang="es-CO" b="1" dirty="0" smtClean="0">
                <a:solidFill>
                  <a:srgbClr val="FF0000"/>
                </a:solidFill>
              </a:rPr>
              <a:t>¿Cuando es que nos alegramos?. </a:t>
            </a:r>
          </a:p>
          <a:p>
            <a:pPr algn="ctr">
              <a:buNone/>
            </a:pPr>
            <a:r>
              <a:rPr lang="es-CO" b="1" dirty="0" smtClean="0">
                <a:solidFill>
                  <a:srgbClr val="002060"/>
                </a:solidFill>
              </a:rPr>
              <a:t>¡Cuando recibimos una buena noticia! </a:t>
            </a:r>
          </a:p>
        </p:txBody>
      </p:sp>
      <p:sp>
        <p:nvSpPr>
          <p:cNvPr id="4" name="3 Rectángulo"/>
          <p:cNvSpPr/>
          <p:nvPr/>
        </p:nvSpPr>
        <p:spPr>
          <a:xfrm>
            <a:off x="179512" y="3501007"/>
            <a:ext cx="6840760" cy="3108543"/>
          </a:xfrm>
          <a:prstGeom prst="rect">
            <a:avLst/>
          </a:prstGeom>
          <a:solidFill>
            <a:schemeClr val="tx2">
              <a:lumMod val="20000"/>
              <a:lumOff val="80000"/>
            </a:schemeClr>
          </a:solidFill>
        </p:spPr>
        <p:txBody>
          <a:bodyPr wrap="square">
            <a:spAutoFit/>
          </a:bodyPr>
          <a:lstStyle/>
          <a:p>
            <a:pPr algn="ctr">
              <a:buNone/>
            </a:pPr>
            <a:r>
              <a:rPr lang="es-CO" sz="2800" dirty="0" smtClean="0"/>
              <a:t>Te quiero decir que si todo este tiempo atrás solo has recibido malas noticias, Dios te traerá buenas noticias.</a:t>
            </a:r>
          </a:p>
          <a:p>
            <a:pPr algn="ctr">
              <a:buNone/>
            </a:pPr>
            <a:r>
              <a:rPr lang="es-CO" sz="2800" dirty="0" smtClean="0"/>
              <a:t>Has cambiado mi lamento en baile; </a:t>
            </a:r>
            <a:br>
              <a:rPr lang="es-CO" sz="2800" dirty="0" smtClean="0"/>
            </a:br>
            <a:r>
              <a:rPr lang="es-CO" sz="2800" dirty="0" smtClean="0"/>
              <a:t>me quitaste la ropa áspera y me vestiste de alegría </a:t>
            </a:r>
            <a:r>
              <a:rPr lang="es-CO" sz="2800" dirty="0" smtClean="0">
                <a:solidFill>
                  <a:srgbClr val="FF0000"/>
                </a:solidFill>
              </a:rPr>
              <a:t>(Salmo 3o:11). </a:t>
            </a:r>
            <a:br>
              <a:rPr lang="es-CO" sz="2800" dirty="0" smtClean="0">
                <a:solidFill>
                  <a:srgbClr val="FF0000"/>
                </a:solidFill>
              </a:rPr>
            </a:br>
            <a:endParaRPr lang="es-CO" sz="2800" dirty="0" smtClean="0">
              <a:solidFill>
                <a:srgbClr val="FF0000"/>
              </a:solidFill>
            </a:endParaRPr>
          </a:p>
        </p:txBody>
      </p:sp>
      <p:pic>
        <p:nvPicPr>
          <p:cNvPr id="39938" name="Picture 2" descr="http://t2.gstatic.com/images?q=tbn:ANd9GcT5jaz98MurJzj64XAZA1_LXPi8LQxfqeK5Ag2e3BpakexSHte89g"/>
          <p:cNvPicPr>
            <a:picLocks noChangeAspect="1" noChangeArrowheads="1"/>
          </p:cNvPicPr>
          <p:nvPr/>
        </p:nvPicPr>
        <p:blipFill>
          <a:blip r:embed="rId2" cstate="print"/>
          <a:srcRect/>
          <a:stretch>
            <a:fillRect/>
          </a:stretch>
        </p:blipFill>
        <p:spPr bwMode="auto">
          <a:xfrm>
            <a:off x="7020273" y="3284984"/>
            <a:ext cx="2123727" cy="24631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nodeType="clickEffect">
                                  <p:stCondLst>
                                    <p:cond delay="0"/>
                                  </p:stCondLst>
                                  <p:childTnLst>
                                    <p:set>
                                      <p:cBhvr>
                                        <p:cTn id="42" dur="1" fill="hold">
                                          <p:stCondLst>
                                            <p:cond delay="0"/>
                                          </p:stCondLst>
                                        </p:cTn>
                                        <p:tgtEl>
                                          <p:spTgt spid="39938"/>
                                        </p:tgtEl>
                                        <p:attrNameLst>
                                          <p:attrName>style.visibility</p:attrName>
                                        </p:attrNameLst>
                                      </p:cBhvr>
                                      <p:to>
                                        <p:strVal val="visible"/>
                                      </p:to>
                                    </p:set>
                                    <p:animEffect transition="in" filter="fade">
                                      <p:cBhvr>
                                        <p:cTn id="43" dur="100"/>
                                        <p:tgtEl>
                                          <p:spTgt spid="39938"/>
                                        </p:tgtEl>
                                      </p:cBhvr>
                                    </p:animEffect>
                                    <p:anim calcmode="lin" valueType="num">
                                      <p:cBhvr>
                                        <p:cTn id="44" dur="400" fill="hold"/>
                                        <p:tgtEl>
                                          <p:spTgt spid="39938"/>
                                        </p:tgtEl>
                                        <p:attrNameLst>
                                          <p:attrName>ppt_x</p:attrName>
                                        </p:attrNameLst>
                                      </p:cBhvr>
                                      <p:tavLst>
                                        <p:tav tm="0">
                                          <p:val>
                                            <p:strVal val="#ppt_x"/>
                                          </p:val>
                                        </p:tav>
                                        <p:tav tm="100000">
                                          <p:val>
                                            <p:strVal val="#ppt_x"/>
                                          </p:val>
                                        </p:tav>
                                      </p:tavLst>
                                    </p:anim>
                                    <p:anim calcmode="lin" valueType="num">
                                      <p:cBhvr>
                                        <p:cTn id="45" dur="400" fill="hold"/>
                                        <p:tgtEl>
                                          <p:spTgt spid="39938"/>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993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993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100"/>
                                        <p:tgtEl>
                                          <p:spTgt spid="4"/>
                                        </p:tgtEl>
                                      </p:cBhvr>
                                    </p:animEffect>
                                    <p:anim calcmode="lin" valueType="num">
                                      <p:cBhvr>
                                        <p:cTn id="53" dur="400" fill="hold"/>
                                        <p:tgtEl>
                                          <p:spTgt spid="4"/>
                                        </p:tgtEl>
                                        <p:attrNameLst>
                                          <p:attrName>ppt_x</p:attrName>
                                        </p:attrNameLst>
                                      </p:cBhvr>
                                      <p:tavLst>
                                        <p:tav tm="0">
                                          <p:val>
                                            <p:strVal val="#ppt_x"/>
                                          </p:val>
                                        </p:tav>
                                        <p:tav tm="100000">
                                          <p:val>
                                            <p:strVal val="#ppt_x"/>
                                          </p:val>
                                        </p:tav>
                                      </p:tavLst>
                                    </p:anim>
                                    <p:anim calcmode="lin" valueType="num">
                                      <p:cBhvr>
                                        <p:cTn id="54" dur="400" fill="hold"/>
                                        <p:tgtEl>
                                          <p:spTgt spid="4"/>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blipFill>
            <a:blip r:embed="rId2" cstate="print"/>
            <a:tile tx="0" ty="0" sx="100000" sy="100000" flip="none" algn="tl"/>
          </a:blipFill>
        </p:spPr>
        <p:txBody>
          <a:bodyPr/>
          <a:lstStyle/>
          <a:p>
            <a:pPr algn="ctr">
              <a:buNone/>
            </a:pPr>
            <a:r>
              <a:rPr lang="es-CO" dirty="0" smtClean="0"/>
              <a:t>    </a:t>
            </a:r>
          </a:p>
          <a:p>
            <a:pPr algn="ctr">
              <a:buNone/>
            </a:pPr>
            <a:r>
              <a:rPr lang="es-CO" dirty="0" smtClean="0"/>
              <a:t>Nótese el agudo contraste: “lamento” será cambiado por baile” y “cilicio por alegría”.</a:t>
            </a:r>
          </a:p>
          <a:p>
            <a:pPr algn="ctr">
              <a:buNone/>
            </a:pPr>
            <a:r>
              <a:rPr lang="es-CO" dirty="0" smtClean="0"/>
              <a:t>     </a:t>
            </a:r>
          </a:p>
          <a:p>
            <a:pPr algn="ctr">
              <a:buNone/>
            </a:pPr>
            <a:r>
              <a:rPr lang="es-CO" dirty="0" smtClean="0"/>
              <a:t>    Además en </a:t>
            </a:r>
            <a:r>
              <a:rPr lang="es-CO" dirty="0" smtClean="0">
                <a:solidFill>
                  <a:srgbClr val="FF0000"/>
                </a:solidFill>
              </a:rPr>
              <a:t>Isaías 61:3 </a:t>
            </a:r>
            <a:r>
              <a:rPr lang="es-CO" dirty="0" smtClean="0"/>
              <a:t>dice: Para darles </a:t>
            </a:r>
            <a:r>
              <a:rPr lang="es-CO" u="sng" dirty="0" smtClean="0">
                <a:solidFill>
                  <a:srgbClr val="0070C0"/>
                </a:solidFill>
              </a:rPr>
              <a:t>gloria en lugar de ceniza</a:t>
            </a:r>
            <a:r>
              <a:rPr lang="es-CO" dirty="0" smtClean="0"/>
              <a:t>, </a:t>
            </a:r>
            <a:r>
              <a:rPr lang="es-CO" u="sng" dirty="0" smtClean="0">
                <a:solidFill>
                  <a:srgbClr val="0070C0"/>
                </a:solidFill>
              </a:rPr>
              <a:t>óleo de gozo en lugar del luto</a:t>
            </a:r>
            <a:r>
              <a:rPr lang="es-CO" dirty="0" smtClean="0"/>
              <a:t>, </a:t>
            </a:r>
            <a:r>
              <a:rPr lang="es-CO" u="sng" dirty="0" smtClean="0">
                <a:solidFill>
                  <a:srgbClr val="0070C0"/>
                </a:solidFill>
              </a:rPr>
              <a:t>manto de alegría en lugar del espíritu angustiado</a:t>
            </a:r>
            <a:r>
              <a:rPr lang="es-CO" dirty="0" smtClean="0"/>
              <a:t>; y serán llamados </a:t>
            </a:r>
            <a:r>
              <a:rPr lang="es-CO" b="1" dirty="0" smtClean="0"/>
              <a:t>árboles de justicia, plantío de Jehová, para gloria suya.</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a:bodyPr>
          <a:lstStyle/>
          <a:p>
            <a:pPr algn="ctr">
              <a:buNone/>
            </a:pPr>
            <a:r>
              <a:rPr lang="es-CO" dirty="0" smtClean="0"/>
              <a:t>     </a:t>
            </a:r>
            <a:r>
              <a:rPr lang="es-CO" sz="3400" b="1" dirty="0" smtClean="0">
                <a:solidFill>
                  <a:srgbClr val="FF0000"/>
                </a:solidFill>
              </a:rPr>
              <a:t> Note el contraste entre lo que Dios te ofrece y lo que te da Satanás</a:t>
            </a:r>
            <a:endParaRPr lang="es-CO" dirty="0" smtClean="0"/>
          </a:p>
          <a:p>
            <a:pPr>
              <a:buNone/>
            </a:pPr>
            <a:endParaRPr lang="es-CO" dirty="0"/>
          </a:p>
        </p:txBody>
      </p:sp>
      <p:sp>
        <p:nvSpPr>
          <p:cNvPr id="4" name="3 Rectángulo"/>
          <p:cNvSpPr/>
          <p:nvPr/>
        </p:nvSpPr>
        <p:spPr>
          <a:xfrm>
            <a:off x="467544" y="1916833"/>
            <a:ext cx="5544616" cy="4401205"/>
          </a:xfrm>
          <a:prstGeom prst="rect">
            <a:avLst/>
          </a:prstGeom>
          <a:gradFill>
            <a:gsLst>
              <a:gs pos="47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buNone/>
            </a:pPr>
            <a:r>
              <a:rPr lang="es-CO" sz="2800" dirty="0" smtClean="0"/>
              <a:t>El diablo quiere verte triste, quiere verte caído, quiere verte llorando, quiere verte en depresión y quiere verte desesperado.</a:t>
            </a:r>
          </a:p>
          <a:p>
            <a:pPr>
              <a:buNone/>
            </a:pPr>
            <a:endParaRPr lang="es-CO" sz="2800" dirty="0" smtClean="0"/>
          </a:p>
          <a:p>
            <a:pPr algn="ctr">
              <a:buNone/>
            </a:pPr>
            <a:r>
              <a:rPr lang="es-CO" sz="2800" dirty="0" smtClean="0"/>
              <a:t> Pero ahora tu tienes la respuesta para él, dile, diablo, solo te quiero recordar una cosa, mi Dios ha cambiado mi lamento en baile y mi cilicio por alegría.</a:t>
            </a:r>
          </a:p>
        </p:txBody>
      </p:sp>
      <p:pic>
        <p:nvPicPr>
          <p:cNvPr id="12290" name="Picture 2" descr="http://t1.gstatic.com/images?q=tbn:ANd9GcTCnZcNsQ3d8m5N80cvq9Jb8Wi_B6IZiHPFalJjYDrIsshlyLXZV88Vb59kBw"/>
          <p:cNvPicPr>
            <a:picLocks noChangeAspect="1" noChangeArrowheads="1"/>
          </p:cNvPicPr>
          <p:nvPr/>
        </p:nvPicPr>
        <p:blipFill>
          <a:blip r:embed="rId2" cstate="print"/>
          <a:srcRect/>
          <a:stretch>
            <a:fillRect/>
          </a:stretch>
        </p:blipFill>
        <p:spPr bwMode="auto">
          <a:xfrm>
            <a:off x="6300192" y="1772816"/>
            <a:ext cx="2592288" cy="2232248"/>
          </a:xfrm>
          <a:prstGeom prst="rect">
            <a:avLst/>
          </a:prstGeom>
          <a:noFill/>
        </p:spPr>
      </p:pic>
      <p:sp>
        <p:nvSpPr>
          <p:cNvPr id="12292" name="AutoShape 4" descr="data:image/jpeg;base64,/9j/4AAQSkZJRgABAQAAAQABAAD/2wCEAAkGBhISERQUEhIUFRQVFA8PFBAUFBQUFA8PFBAVFBQQFBUXHCYeFxkjGRIUHzAgJCcpLCwsFR4xNTAqNScrLCkBCQoKDgwOGg8PGiwkHyQsLCksLCksLCwpLCkpLCksLCksKSksLCwsKS4pLCwsLCwpKSwsLCwsKSwpKSwsKSksLP/AABEIAMcA/QMBIgACEQEDEQH/xAAcAAABBQEBAQAAAAAAAAAAAAADAAECBAUGBwj/xABBEAACAQIDBQYDBQcCBQUAAAABAgADEQQSIQUTMUFRBhQiYXGBBzKRFUJSocFicoKSsdHwIzNDU3Ph8SRjosLS/8QAGgEAAgMBAQAAAAAAAAAAAAAAAAIBAwQFBv/EACsRAAICAQMEAQMDBQAAAAAAAAABAhEDEiExBBNBUSJhgaEycbEFFDPB0f/aAAwDAQACEQMRAD8A1RWtBtizLXdIu4iVakZ7kBp4oyW8aGp4MQjYeGpE3IqNircZJNoR2wF4SnswCTcRNc7HGMkG2jCPgDB/ZZkrSDyTBVtpGA780u/ZZjjZUa0Vtzfkpd7aTTGkS79lSD7LMLQtS9iXakG2NvzjjZhkTgCIbE6pkhirSf2hKz4VuklSwR5yGkClOw5xpkDipLu8CcMZCSGbmvJPeyJxREfcEQL0TGpCtyHbFmMMWY6YW8m2D8obBc/ZDvhgHxJjPRMRwxjJIqc58DHFGLvhiGCJkvs4wdCpzKlXEmOmIaWqezbnWX6ezxIcojxjJmVnY85boU26mXVwQENuNIvcRdGD8lRcQRxMG9UnnCVMGYBsEYX9RnFmgjyZeVhU5D/zJF7GxBB6HQ/SZdcDVsWFMKjSoKomvtrBrQZEA+4GLa+JrkGFxe5CimVwBJi0p76IVZNxIpF3MJNXEo54t7J2IcIs0MwkgRM7ex96YfcXtRNC4jm0zt+Y+/MPuR2kXLCOKIMpiqZMVzCn7J7SLYwixd0ErjEGP3gwpgsSQc7PEF3MRjjDBNiDDS/Y3bQRsGIM4IRjiTG7wYaX7I7cSYwcc4UGC35jioYaWHaQ5wAklwAkGqmTp4giRUvYvZCDZ4jNhB0k1xcjVrSdLJ7SIDByTYWRXER3xUjRIntobdSJpyG8kS8NDDQE3Yi7tA57SQxENLDQxYDYxazJXpK/EKXKsD9OM6PCYPENZMTSp1U4bwlcy+enH8jM/CG1l7vTqcBqCSfObNDG06N96KNE2FlVrtbzUC49pGNQ8GlRVVEYdkMNmDBWFtcuY2PkbyPavZ2ekGHGmb+qGwP6GXU7QYYgHfJY/tAfkdRLwcMNNQfoRL9EGmlQjg1yjzXcRbmdLtTs8VJanqvHLzX+4mZ3IzPKEI8iaUZ26j7uaIwJku4GLcPYUjM3cfJNMbPMX2cYXD2FIy93JBJpfZpjfZ5hcPYaUZ4WStL/ANnmIbPMnVH2TSKYjiXBs8wg2aYa4+yShHyCX/swyQ2ZDuR9gZhpRbmaY2YY52bDuxAzloiSyCXxs6RbZ8bvRIspbuNkl3uMY4GR3kFoomnIlJf7hItgod5BaM4rGymaHcpe2RsYO12HhXlyY9PSWRy6nSIpMyPs993vLDLfL5+tukBlnf4nApUUK63AsQNRYjha3rKGK2LSVSVoqzDgpYqDr+KXPUNpRxxWR3c2cbs5+WHCcyQ7Nb6C0oHDSp565CUVHyXwWAIBIB4gG1/UjWPRpBeAA9AB/STzSQact77GfU6qxqlENoyhh0YBh+csYDEmhYKCaf4OOUdU/wDz9LQQeOGkwuLtAsjR0lGsrgFSCDqCJVxOzVbUaH8iZkUMS1I3UXU6tT6/tL5+XOb2Fxi1FDIbg/5adKMo5o1I0KpK0Y1aiyGzD35GMHE3alMMLEXEycTgMp8uR/SY83TOG8d0VytcA0YSRYRU6EdqMzaWRbGBEiSJI0460pGlhqYwIj6RzTlbatdqdFmQAucqUweBqMQq39z+UaMHJ0gtkcXtKjS0d1U9CdbdbcYn2xQVFdqtMKxsrZh4j+z1lZexVBRmrnfOSGJIAGfkBbxfnHrYCjXVENcVlQCm6g0vA5Pzf6fyG3hy/La3MXnTXS4Vy2/wXwxykrZfw2Pp1BdGDdbHUeo4iFLTmdtdlThKZr4Z9aYzZCLXQasBl0IsNRabmzMUKtNXXVXVKg56Edecy9R06x7wdopadlktBteHyWjG0x0yKK2sWUw9orQpilcoYlUwpiUQpkUBMW7J9ZoUtmk6sbeXOXaWHVeA9+c14+lnLd7DqBz20sHiEQPTpo9iC9NmIY0xq2S2he3AEgS5sXtJQrYY1qZUKmYVFBB3bqAWW/A8QQeYMt7S2ulPTVnPy014nzPQeZnHbL7KU6NSvUOpxFXftS/4VJtTlReerMbnroBNTnjwxqK3HpQ3fB0NDtcji6U6jDW3gI9yzWUfUxVdotiEankCMfuVDdaq63UOnPh5jpK2SRZBM/8Aczb34I76TtRGNluMlem3AhK5YD2Zv0gcl9SWP71r/wBJYdma1zcAWBPzW6X5iMUlc5t7Blzykq/7/sCsZiYQLJZJVaK3AgrSamSyRo1oVwJXg8jK2em2VuY+7U/eHXz4+sMjRNBSpjRTi7TNLZ23Fc5G8FT8J5+angRNMgGcrWoBhY+oI0KnkynkZb2HjGpndVHZ+au3Ejpfnb/OImzD1CfxkaY/Pjk1zQy8OH9JDMplyUNoUwLEaEm3/eWTwX+gpk1FWFZVjogmY7MoHQ8DxkRizMjel00Qpo1zhwZi9oB/rYReTYhSR+5TdtR7CHTGnrKu1Np0aabyvUC5bhL8Wciyqo4kkm1hLITjeyLsa1So2cXhlcrmOgzGx4ElSut/3jMyv2bwinPTp06b2KlqYVDUQ8UcLbMOevA6i0t4DEb1FJFwQGAYeUFtWgeOntNDybXRphFqSjdEe0VcU8I99bpk14kkW1PvOY+G2NU0d1fWkzU8pNyaZOZGHsQPb6y23t0Pu6NRgimomdm0CpcWueUjsfDJSrnd5WW2rDVSrEWuedjpeLKSdJhLA1ByO6OFBg+4jrFTxgtz8utomxvSK1iMmxLuQiGCEZMZ1h6VYNe3KPDHCfCIuN0AfAiEw+GC+vWHMyNq9oEpCy+OoTlWmmrFulo2iGP5DxhqeyNSpUAFyQB1mFW209djTwouBo1c/Inp+I+QgaOzKtbxYt9OO4Q6ejsOPoJt0WRFCooVRoFAAAHkBFeTVy6Q7cYfV/gqYLYSpcklnOrVG4senkPIS0+ABkjjhAVdo9JTLtJFTkm7Yx2XBHZtoT7T8oI7TvKpSxrgikROAMg2DibaJ6SAxpiOcCNKKQMfeQBqayeaZgth99FmlbPCq2kNyLsKSIrwIeTDiBFhlIka4DC17Eaq34W6yGaMDItrgZSp2ja2TtHeLY6OujL+o8jIbWq6qPJj+kyHJUh0+cfRl/AYfE43eBX4aZSttQwJzKRO70OXuNJ8lXVNPE2i8MQDT4XvoBpe+gvMzDB/EXK/N4VtlyLyBPMnT3kcLtFVzZjbXMNL89Rf6Tn+1XacYaiXBBrOxWmLcCVGapbyAHuRyM6E+nhNNSX3MMckvjpZ0S4lcxTMuYAMUDDMFPAleIEhjcCtbdg/dq0ao9UcN+k+f3xFVXNRKjioSWNUMRUZuZL8Z752OxFU4Ci9Yh670w5qWAuGN0uBp8uW9uZnIl0TUrg9vqdHXprUdZQSw+v9Y1emCNZNTGcTTXxLr3PMfilh0o4apXFw7MlBByLMbXI8hc+0J8Pdid2wyqblnCu1+RN/D7XED8ZaW/3FFT8jb9gOZPgW/QAZjfynN0fiAaFNaao1Sotwaj+ECx52Fzw46TFO5/CPKNOWMtCk+GerqSD18oOtjhqFIY6aA6a8NZyXYntq+KD06oy1VGYFBpUS9rhdSGAOo4Hj1m3Trr4tVsuYlxbLZTlJHl4SPadDpugj+qbv6HB6zqMkU441T9mguKv+Sn94i9vzE09l1gSw8gZyFDE21PE2cjoznh7AGWKO2mUs1MFr/wCkoHNiQBb3nQz44wg68GbopTlOLny+TW7RbdYEUaGtVtNPu+cDsjY60Fvo1Rrl6h1LEm5AJ+7/AGj7N2UUu7m9R9WPHKPwCXSDPNZJOTs9FOSrTHj+SecxjeCN429IlLfsp0oIymCaI1DFYmFJkpIGxjWkzTMjkMNKCkDaRUQwSM1OToAzt3DIksNQtHWlpE0vgUrukkughzSvIjDyGnwDsrMIlBl5cLeFbAyVBkUyiYgsu9xPORNG0XQwcSplMycVtdKVVkdWW5UhnBC1BYZijcOAP0nSLhpDEYJXBV1DKbggi4mvpMz6eepq/BTmx9xUc1Te6i/lqOd1BBnm3b/aubG5CfDTRVUWuMzgOxPrdR/BrPRtobMbC5eLUyciH7wNrhH6Wy8RyuNDPGds12r4ysQCS9d1VAfmJfIqD6AT0M80cmNSj5MuDG4zal4Og7HbNFeuKjlFo0Slas1RQ6bsEWpFfvM2oA8idbAT2PG4rIqBQfFWw1IIBa93uVXkPCvsJn9mezNPCUUpobtbPUrWsTUI8TjpbgB0A85aw1be4vDUwNED4xxe+UCmadJT53qE+0rn8INlmOSz5klwr/B11Dh+UlUYAEnlrEV0iZLixmJWlR0Njyvtnh2XErVctlcWzkgKoIIIXUHQLxOn1nM9u+yj4esa6ANh8R/rIw4I7KGambddWHXXmDf0/wCI2yGrYGoaa5qlNSyLpqNMwsdL5QSPMCYvYfHpitmrTxCh2pMaDU3AIyoc1Opb9wgXHSV9HBqTT8l3WZ1LHGVcbP0eS4LbLYerTq03sysDodSnBx/LmHvPYsWKNSiO7/ICiEjQGldqjAjS1gyezzwrtJSaliKqhBTUsXRfwUXOanlPMZCtp6J2f2qxwyLwpnDrTIGhXNlFWoOrswddeVNp1MV3Ryup3ipGpjNoEU7qbPXfJTPMZh89j+GmL+pl/Ym16IelTzLcsgUBrnNmuvP0mVguz9XaFU1c+6w6BsOmh3ouqlmRToCQwGYnnwM7XZ/Z+hh/9qkqkADP8zkDqx15TP1fWwgnBbvgpx4JOpGiK5i3sCEN4daWk878janIkDGIkChiUGNqfkdSaJMYSkZDdyQFo17jk3ErX1j1CYCo5jWSWGAjhJXV+sIcQIykBXarcSVOkWlzuAF4SlhLaj+sFjle5LoqrhG6Rnw7CazOAOBgFux4RniiFlfDK45S8iE8oxQ9IekDbUR44/BAPEU9NIClgr6mXzAtTPKPPGuQIrhh1jvhAZKlRPG8LGjjjW6A5bt2Vo4KpVb/AIRSovm+bIF989veeMfDXsvUxeJ7xcLToVFqM3OpWPiVF+oN+WnWeu/FfatKls2stVWbfA0EVf8AmFS4Yk8AMl/a0wvg5gzT2c1R0ybys9dOBz0iiIrWHDWmw16ec3YFUUlxdmXP8U2uWdTtCqtOnZmCg3DuTYJRVS1V2PKyg69SJV+H21KOKFfE0iL1KmQJwZMPSGSldeQOrfxeU4/4x7dJp08Op/3rmp50UIOS/wC0+W/knnPO9k7erYWoHoVChBvYfKfUcJbm32YnSQ0xcl52+x9TAxEzx/ZfxzYKBXw4Yj71NrX9QRMTtP8AFzFYkFKQFCmbg5Td2B6ty5zOk/JtO2+IPxJp0Q2HoWeqwKu2hWkpFiByLf0nIbPqvSYbtrLiaTUb20VmVlR/UMeP7R6zgA19f81noHZyumIwiISMynIeqk/KfyH1HmBj6pvFKOWPh7/sbemUcsJ4ZeVsWviv2ZFWglakt3o2RgoOZqHDhx8JsfQt0mN2KIqUUDaUqSsarWsuRCdL8/CSPM1n6T0vCOuIoKalNfEmRlNjZrZaia/tBhPKMRRrYdG2YgJz4nxPzekxUUVuetyx8zbrO8qtTXo8xj1U8UvD2PbezuFvhaTAWzoKpHnU8f8A9vyEvtRPSXcJhwlNEHBVVB6KLfpCMgM4mTDqk5ezsRVJIz6dKIiXFw4EmKYlSwMYzDe+oht1pwl60iWEns15AzHa0G1Qec00pKdZM0F6RVgbAyRTzdZKng7nnNVQI9xJXTrywMjEYM9IAYKbD4leciaynpFeGN8gRLAiLDr5QSYscLCGetbhLdgClAZKlStKAdr3Mf7TIgppO2iaNK0e0pUNoA8YcYpesujkgyApjQe/EH3nWDmgLUaQWuIDFYrLJlkikBy3xS2LTxGC8Zs9J1rURrZ6oVr0yBxBTP6Wvymd2eY4TCUMJU/3aSKjFblKi3JsCQDpe1usudpEOIr4O7FUWvVDLewdamFqodObDgP3zA7cqA1C5YDxFstwGPiIGk19G1k+Rz+tlSSOA+Lane0XtpapTvyuMh0/P6TgDVnq/wAcsOKeGoaa94ax1+Q03Njc8dBPHUJkZXcrRo6faFMuI8cvAhoxaVGgsCrxl3Y22dxUzalSMrgcct7hh5ggH6zFapIGvaLOKnFxfA0JOElJcnuPY/tCuLUhGF0Iz24EG+tuRNj9JqbG2WmI2pnYa4ZA2uu8LXCH+E5p5B8LNtijjirXy1UZPIOvjVj5aMPee39lQFxdUk6tRT08NTj/APMTThisXTtJ8GHPLudUpSXJ2givKr4sdYle/OYHm9Gwslo+aU0GupkKlIng0Tuy9AXWaAIDc5XRG4XjulucR5JS8AHyAcCYVG0maQescYqwixy1yTRafEKDrE+KQjjIIiMLmLcJH1PxRBVqMDzgziPKFxFGx0gSnlK3JklWtVYGHVnI4yCjMdTDmoBpFUa8hZXqVHkN0TwMtAgyaqBIeO/JKdFbDNY2JlpKyg8YBqHMH8pVxCEai94u8ETTkXamIYHSDp7YUGx/pKveGt8sHhzrqsrc5XaJUDSG1lJuI1TaKtKtZdOEDTdfvaDr0HX/ADpDuZLoHFUc7QztjE3jZqlNazZuRshClRyFyCJ0eL2VSrIrm2dSCCdSCQDce1vpOW7JYs18ZXd+BFUqt75aO8RUX+Ua+ZM6M1N1UCHgwyKT1Auov+6T/KZ7TLrqKkqaitjyOFaJTS3Vum3vycv8fdcLhf8AruD6ii//AHnioE9m+NqHulMHgmKpFfJXw9QW+qn6zxwCciapnpcUtUbEIxkrRWiFoIrBukPIuYAXew9EHaFAG9sz6dTunIGnHUDSe/8AZ7BNRFPfMRVYNRItYXch0AHAf7ZHqZ5P8LuzBq1O95rbivSypa+8K2dx0+Uge56Cev7cxw3mGRclziaXizXYqty1h6adLkCaFG8bT4ZgzTXcTXKN1VsNY1KqYxu3AxnpMo0N5w/2OgHataLvflK9EMdTGd9Y2pkFxcSI1RwYMqpEC9hwMZtgGrmwlVKd+MsXJHGSNQBdOMVxt2BFaGkjmywS1Gve8p1sQ8V5EvA6i2Xe835RmrHoPrMsNUjPVqSrvP6k9tlxaYGt5JqigeczK+0E5frGovmIteHcXgKRoCvaGpVwZQr0mOoElhabw7jRNItPirnSPRcmQWjlNyIWmCeCyLk3uybojVzDlAnNx0lurQqcxpGOFuOBitSJ1eyutNyOI9Jy/bbahC7heLC7noh+6Tyva58p1pwTAaXmRt7Yt6dWo6XZaGJAP4huXtfra9xN39OzQwZ1kyxbrj9/Bj62GTNicMbq/wCPJwHYXtAW2iqUlzUqlGqhbhcoc4qDy8NvRhPQ9t7NNbDnIbOGApnpWU3pm/qMp8mM8J2VtargQtahYuiZfFr4Cylrfy29CZ672c7cDH4ZWogrUWrS3tMkeBkKsbMTqpXh/wCZ6CfUSzTcnyzmS6ZYaSXx4+5zvbTaFXGbPIIOamyVGUgZlNIkOpNrkgF/pPLhPfdu7JQ1C6ABXsWB8PjK2Btaxv8AKQfKeD4vD7uo6fgd0/lYr+kzZ48M19JK7iDijRTMbSLCRyydpFmgB7R8MaCrsymQNXfEOT1belR+SCXO01U1K2EBy3qYrCBQBqi089R1v0uoNvP2lP4ZvfZtEft4jkf+aT+sr7aqsuNwWUM9sRiHsvibMKbXSwHLOPYidOKWhM4jb70l9T0ymR6GSDAHWUsLW3lMOumgaxtc3NuWkt4akG+dre8851GLt5NKOxgm8mO2SWoI2S8jXw6qRZr+XGD1voLTNqfBcogsTQYc4JMOTrcxVMaxaxHvJD1le1gkwgpacZBdDxgWqEc7yehHnGteCWmPVxHSPxGkrPR6GGovZdTJTb5FJpeTLDmIA4oHhBVMTaSpUTTM9GFvlk12jl0AjHEnksGdDcj2lNvwy74lk7VY8tITCYw3j0sXTAsVkKFWnfpGv2xG0XTXYywtc8pTGIUHSSobQF7GWakuWIEr42qOJke9uRoZDEY5PWVxtUDgIjkk92TXo1aeLcLrLFPFsRqAeVuvkZiHGluGki2Le+hkrKlxYODPIe2/Z3u2IenYim4L0j/7TE+H+E3H06zL7A7cGBxeSpbd1BlJOgDa5HJtoLmx9Z3/AMUsSvdqRqDx74JTPQMjF7+XgX3tPKNsULrfmvH908Z2OnzOcVNFOSCknFn0jUqKE3j+FUps73PyqKZLX9LGfOGLrmtUqVb23j1KuWwNs7FgOIPAza218Ta1fAU8ILglUp16pOtVUsqotuRCqWJ1J8pzu8tYcOH6CacuTVRm6fC8dtjM5B4A+eojioOBOU9QNLfxGCL+E35m/vrcenAfSNTb+1ib6D9JSbH6DtR/aJ87hR9Br+cbdqOnra5+pkaLcemtonH94EHr3wqrZsIAPu1q4JPQrTa9/eavaSmne8JTTw1Grmoai2zEJQqLV06WKC54+xmZ8IMq4FyWsN7Uc9RZVAsD+6Zw3aDbWIFVsclwDWalTewtco/hAPEBQb+om/XpgmzluGrNJJHsmzO0tGq9anT8RostJn4jeMGZkHpYe7HpLLYscwZ598GK3/pcQzas2IuSeJO5Q/1ad87G19J5fq8mrLJtnXwwUIKIUYxRyhqe1R0lVMSAOEktanbUayhT9MsqPosVNpJ0ld8enWNuUYaSCbNS3HWEtT4BaCG/F9DEamvGOMBraFOAI15RVBvlE3ECKkZ3PIyVRLc5WbQ8eMfTRKoSVWHGSasTAOrkyW4fpEp+B9KCuSRYcucFuybXMaKWPcrSQeki/ehKiJy4xRRbrYKAqo5yWUA2F4opW6Q1EWtwkqdIEX6R4pDr0SlRJXEJRqAcReKKQnsNR5v8ZsUX7snABatX1Ysq3+gP1nBvjUCjMeK9DqCI0U9B03+KJjn+oyjRAYdCb+whqjg3jRS4gBm4SdM8/wDNTHigBYoDT6yZEaKAHV4HbTYfY9UA61cQcOg1uFyI9S/K1jbj96c/jO0C1Nn08MQ28TE1a+bTKaboRYa3vmY8ooo0/lSfgrxpJtryej/BrCE4Or/1yfY0af8Aad8xA0MUU4fUwSyNm+D+KQqlLS8GEB4RRShpIlvwRemQYsxEUUdQSCkOMWQI74xjYRRQTt0M4JIr1qhvIO4jRQkkiV6C0Mb5SwcYIooik0TSo//Z"/>
          <p:cNvSpPr>
            <a:spLocks noChangeAspect="1" noChangeArrowheads="1"/>
          </p:cNvSpPr>
          <p:nvPr/>
        </p:nvSpPr>
        <p:spPr bwMode="auto">
          <a:xfrm>
            <a:off x="63500" y="-906463"/>
            <a:ext cx="2409825" cy="18954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2294" name="Picture 6" descr="http://t1.gstatic.com/images?q=tbn:ANd9GcRurAF_oJ-ue_MpIViEDasloHuQP05H3N8ZbrFMqc4zP65menqB"/>
          <p:cNvPicPr>
            <a:picLocks noChangeAspect="1" noChangeArrowheads="1"/>
          </p:cNvPicPr>
          <p:nvPr/>
        </p:nvPicPr>
        <p:blipFill>
          <a:blip r:embed="rId3" cstate="print"/>
          <a:srcRect/>
          <a:stretch>
            <a:fillRect/>
          </a:stretch>
        </p:blipFill>
        <p:spPr bwMode="auto">
          <a:xfrm>
            <a:off x="6228184" y="4293096"/>
            <a:ext cx="2616324" cy="22650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heel(4)">
                                      <p:cBhvr>
                                        <p:cTn id="7" dur="20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 calcmode="lin" valueType="num">
                                      <p:cBhvr>
                                        <p:cTn id="12" dur="1000" fill="hold"/>
                                        <p:tgtEl>
                                          <p:spTgt spid="4">
                                            <p:bg/>
                                          </p:spTgt>
                                        </p:tgtEl>
                                        <p:attrNameLst>
                                          <p:attrName>ppt_w</p:attrName>
                                        </p:attrNameLst>
                                      </p:cBhvr>
                                      <p:tavLst>
                                        <p:tav tm="0">
                                          <p:val>
                                            <p:strVal val="#ppt_w*0.70"/>
                                          </p:val>
                                        </p:tav>
                                        <p:tav tm="100000">
                                          <p:val>
                                            <p:strVal val="#ppt_w"/>
                                          </p:val>
                                        </p:tav>
                                      </p:tavLst>
                                    </p:anim>
                                    <p:anim calcmode="lin" valueType="num">
                                      <p:cBhvr>
                                        <p:cTn id="13" dur="1000" fill="hold"/>
                                        <p:tgtEl>
                                          <p:spTgt spid="4">
                                            <p:bg/>
                                          </p:spTgt>
                                        </p:tgtEl>
                                        <p:attrNameLst>
                                          <p:attrName>ppt_h</p:attrName>
                                        </p:attrNameLst>
                                      </p:cBhvr>
                                      <p:tavLst>
                                        <p:tav tm="0">
                                          <p:val>
                                            <p:strVal val="#ppt_h"/>
                                          </p:val>
                                        </p:tav>
                                        <p:tav tm="100000">
                                          <p:val>
                                            <p:strVal val="#ppt_h"/>
                                          </p:val>
                                        </p:tav>
                                      </p:tavLst>
                                    </p:anim>
                                    <p:animEffect transition="in" filter="fade">
                                      <p:cBhvr>
                                        <p:cTn id="14" dur="1000"/>
                                        <p:tgtEl>
                                          <p:spTgt spid="4">
                                            <p:bg/>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18"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19" dur="1000"/>
                                        <p:tgtEl>
                                          <p:spTgt spid="4">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p:cTn id="24" dur="500" fill="hold"/>
                                        <p:tgtEl>
                                          <p:spTgt spid="12294"/>
                                        </p:tgtEl>
                                        <p:attrNameLst>
                                          <p:attrName>ppt_w</p:attrName>
                                        </p:attrNameLst>
                                      </p:cBhvr>
                                      <p:tavLst>
                                        <p:tav tm="0">
                                          <p:val>
                                            <p:fltVal val="0"/>
                                          </p:val>
                                        </p:tav>
                                        <p:tav tm="100000">
                                          <p:val>
                                            <p:strVal val="#ppt_w"/>
                                          </p:val>
                                        </p:tav>
                                      </p:tavLst>
                                    </p:anim>
                                    <p:anim calcmode="lin" valueType="num">
                                      <p:cBhvr>
                                        <p:cTn id="25" dur="500" fill="hold"/>
                                        <p:tgtEl>
                                          <p:spTgt spid="12294"/>
                                        </p:tgtEl>
                                        <p:attrNameLst>
                                          <p:attrName>ppt_h</p:attrName>
                                        </p:attrNameLst>
                                      </p:cBhvr>
                                      <p:tavLst>
                                        <p:tav tm="0">
                                          <p:val>
                                            <p:fltVal val="0"/>
                                          </p:val>
                                        </p:tav>
                                        <p:tav tm="100000">
                                          <p:val>
                                            <p:strVal val="#ppt_h"/>
                                          </p:val>
                                        </p:tav>
                                      </p:tavLst>
                                    </p:anim>
                                    <p:animEffect transition="in" filter="fade">
                                      <p:cBhvr>
                                        <p:cTn id="26" dur="500"/>
                                        <p:tgtEl>
                                          <p:spTgt spid="12294"/>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 calcmode="lin" valueType="num">
                                      <p:cBhvr>
                                        <p:cTn id="31" dur="1000" fill="hold"/>
                                        <p:tgtEl>
                                          <p:spTgt spid="4">
                                            <p:txEl>
                                              <p:pRg st="2" end="2"/>
                                            </p:txEl>
                                          </p:spTgt>
                                        </p:tgtEl>
                                        <p:attrNameLst>
                                          <p:attrName>ppt_w</p:attrName>
                                        </p:attrNameLst>
                                      </p:cBhvr>
                                      <p:tavLst>
                                        <p:tav tm="0">
                                          <p:val>
                                            <p:strVal val="#ppt_w*0.70"/>
                                          </p:val>
                                        </p:tav>
                                        <p:tav tm="100000">
                                          <p:val>
                                            <p:strVal val="#ppt_w"/>
                                          </p:val>
                                        </p:tav>
                                      </p:tavLst>
                                    </p:anim>
                                    <p:anim calcmode="lin" valueType="num">
                                      <p:cBhvr>
                                        <p:cTn id="32" dur="1000" fill="hold"/>
                                        <p:tgtEl>
                                          <p:spTgt spid="4">
                                            <p:txEl>
                                              <p:pRg st="2" end="2"/>
                                            </p:txEl>
                                          </p:spTgt>
                                        </p:tgtEl>
                                        <p:attrNameLst>
                                          <p:attrName>ppt_h</p:attrName>
                                        </p:attrNameLst>
                                      </p:cBhvr>
                                      <p:tavLst>
                                        <p:tav tm="0">
                                          <p:val>
                                            <p:strVal val="#ppt_h"/>
                                          </p:val>
                                        </p:tav>
                                        <p:tav tm="100000">
                                          <p:val>
                                            <p:strVal val="#ppt_h"/>
                                          </p:val>
                                        </p:tav>
                                      </p:tavLst>
                                    </p:anim>
                                    <p:animEffect transition="in" filter="fade">
                                      <p:cBhvr>
                                        <p:cTn id="33"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248472" cy="6120680"/>
          </a:xfrm>
          <a:solidFill>
            <a:schemeClr val="accent1">
              <a:lumMod val="40000"/>
              <a:lumOff val="60000"/>
            </a:schemeClr>
          </a:solidFill>
        </p:spPr>
        <p:txBody>
          <a:bodyPr>
            <a:normAutofit lnSpcReduction="10000"/>
          </a:bodyPr>
          <a:lstStyle/>
          <a:p>
            <a:pPr algn="ctr">
              <a:buNone/>
            </a:pPr>
            <a:r>
              <a:rPr lang="es-CO" dirty="0" smtClean="0"/>
              <a:t>    A si que cada sábado que vengas al culto gózate, y te aseguro que al diablo le saldrá una ulcera por que dirá: “</a:t>
            </a:r>
            <a:r>
              <a:rPr lang="es-CO" b="1" dirty="0" smtClean="0"/>
              <a:t>si este tiene problemas y míralo como se alegra</a:t>
            </a:r>
            <a:r>
              <a:rPr lang="es-CO" dirty="0" smtClean="0"/>
              <a:t>”.</a:t>
            </a:r>
          </a:p>
          <a:p>
            <a:pPr algn="ctr">
              <a:buNone/>
            </a:pPr>
            <a:r>
              <a:rPr lang="es-CO" dirty="0" smtClean="0"/>
              <a:t> </a:t>
            </a:r>
          </a:p>
          <a:p>
            <a:pPr algn="ctr">
              <a:buNone/>
            </a:pPr>
            <a:r>
              <a:rPr lang="es-CO" dirty="0" smtClean="0"/>
              <a:t>Nuestra alegría esta en Dios, cuantos dicen amen. </a:t>
            </a:r>
          </a:p>
          <a:p>
            <a:endParaRPr lang="es-CO" dirty="0"/>
          </a:p>
        </p:txBody>
      </p:sp>
      <p:pic>
        <p:nvPicPr>
          <p:cNvPr id="1026" name="Picture 2" descr="http://t2.gstatic.com/images?q=tbn:ANd9GcSsH6iiw3LcnlTmMPJ8ag3bze5tRI0ZjTz3Kxj1pY7G2bcXul0PAw"/>
          <p:cNvPicPr>
            <a:picLocks noChangeAspect="1" noChangeArrowheads="1"/>
          </p:cNvPicPr>
          <p:nvPr/>
        </p:nvPicPr>
        <p:blipFill>
          <a:blip r:embed="rId2" cstate="print"/>
          <a:srcRect/>
          <a:stretch>
            <a:fillRect/>
          </a:stretch>
        </p:blipFill>
        <p:spPr bwMode="auto">
          <a:xfrm>
            <a:off x="4823520" y="692696"/>
            <a:ext cx="4068960" cy="4032448"/>
          </a:xfrm>
          <a:prstGeom prst="rect">
            <a:avLst/>
          </a:prstGeom>
          <a:noFill/>
        </p:spPr>
      </p:pic>
      <p:sp>
        <p:nvSpPr>
          <p:cNvPr id="4" name="3 Rectángulo"/>
          <p:cNvSpPr/>
          <p:nvPr/>
        </p:nvSpPr>
        <p:spPr>
          <a:xfrm>
            <a:off x="4716016" y="4869160"/>
            <a:ext cx="4176464" cy="1477328"/>
          </a:xfrm>
          <a:prstGeom prst="rect">
            <a:avLst/>
          </a:prstGeom>
        </p:spPr>
        <p:txBody>
          <a:bodyPr wrap="square">
            <a:spAutoFit/>
          </a:bodyPr>
          <a:lstStyle/>
          <a:p>
            <a:pPr algn="ctr"/>
            <a:r>
              <a:rPr lang="es-CO" b="1" dirty="0" smtClean="0">
                <a:solidFill>
                  <a:srgbClr val="FF0000"/>
                </a:solidFill>
              </a:rPr>
              <a:t>VENID, celebremos alegremente á Jehová: </a:t>
            </a:r>
            <a:br>
              <a:rPr lang="es-CO" b="1" dirty="0" smtClean="0">
                <a:solidFill>
                  <a:srgbClr val="FF0000"/>
                </a:solidFill>
              </a:rPr>
            </a:br>
            <a:r>
              <a:rPr lang="es-CO" b="1" dirty="0" smtClean="0">
                <a:solidFill>
                  <a:srgbClr val="FF0000"/>
                </a:solidFill>
              </a:rPr>
              <a:t>Cantemos con júbilo á la roca de nuestra salud. Lleguemos ante su acatamiento con alabanza; Aclamémosle con cánticos</a:t>
            </a:r>
            <a:r>
              <a:rPr lang="es-CO" dirty="0" smtClean="0"/>
              <a:t> (Salmo 95:1).</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4)">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a:solidFill>
            <a:schemeClr val="accent1">
              <a:lumMod val="40000"/>
              <a:lumOff val="60000"/>
            </a:schemeClr>
          </a:solidFill>
        </p:spPr>
        <p:txBody>
          <a:bodyPr>
            <a:normAutofit fontScale="90000"/>
          </a:bodyPr>
          <a:lstStyle/>
          <a:p>
            <a:r>
              <a:rPr lang="es-CO" b="1" dirty="0" smtClean="0"/>
              <a:t>Cuarta promesa.</a:t>
            </a:r>
            <a:r>
              <a:rPr lang="es-CO" dirty="0" smtClean="0"/>
              <a:t> </a:t>
            </a:r>
            <a:r>
              <a:rPr lang="es-CO" b="1" u="sng" dirty="0" smtClean="0">
                <a:solidFill>
                  <a:srgbClr val="FF0000"/>
                </a:solidFill>
              </a:rPr>
              <a:t>Mis siervos cantaran.</a:t>
            </a:r>
            <a:endParaRPr lang="es-CO" b="1" u="sng" dirty="0">
              <a:solidFill>
                <a:srgbClr val="FF0000"/>
              </a:solidFill>
            </a:endParaRPr>
          </a:p>
        </p:txBody>
      </p:sp>
      <p:sp>
        <p:nvSpPr>
          <p:cNvPr id="3" name="2 Marcador de contenido"/>
          <p:cNvSpPr>
            <a:spLocks noGrp="1"/>
          </p:cNvSpPr>
          <p:nvPr>
            <p:ph idx="1"/>
          </p:nvPr>
        </p:nvSpPr>
        <p:spPr>
          <a:xfrm>
            <a:off x="457200" y="1600200"/>
            <a:ext cx="4978896" cy="4781128"/>
          </a:xfrm>
          <a:gradFill>
            <a:gsLst>
              <a:gs pos="5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lgn="ctr">
              <a:buNone/>
            </a:pPr>
            <a:r>
              <a:rPr lang="es-CO" dirty="0" smtClean="0"/>
              <a:t>   </a:t>
            </a:r>
            <a:r>
              <a:rPr lang="es-CO" sz="4800" dirty="0" smtClean="0"/>
              <a:t> Una vez que el corazón esta alegre automáticamente se produce lo siguiente que es el de cantar. </a:t>
            </a:r>
          </a:p>
        </p:txBody>
      </p:sp>
      <p:pic>
        <p:nvPicPr>
          <p:cNvPr id="10242" name="Picture 2" descr="http://t3.gstatic.com/images?q=tbn:ANd9GcTJyP7_3WjxhdilnHZcU6MVch5frrxwnwmfZGvns__t9wYz0ghTJw"/>
          <p:cNvPicPr>
            <a:picLocks noChangeAspect="1" noChangeArrowheads="1"/>
          </p:cNvPicPr>
          <p:nvPr/>
        </p:nvPicPr>
        <p:blipFill>
          <a:blip r:embed="rId2" cstate="print"/>
          <a:srcRect/>
          <a:stretch>
            <a:fillRect/>
          </a:stretch>
        </p:blipFill>
        <p:spPr bwMode="auto">
          <a:xfrm>
            <a:off x="5580112" y="1772816"/>
            <a:ext cx="3312368"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616624" cy="6120680"/>
          </a:xfrm>
          <a:gradFill>
            <a:gsLst>
              <a:gs pos="59000">
                <a:srgbClr val="8488C4"/>
              </a:gs>
              <a:gs pos="53000">
                <a:srgbClr val="D4DEFF"/>
              </a:gs>
              <a:gs pos="83000">
                <a:srgbClr val="D4DEFF"/>
              </a:gs>
              <a:gs pos="100000">
                <a:srgbClr val="96AB94"/>
              </a:gs>
            </a:gsLst>
            <a:lin ang="5400000" scaled="0"/>
          </a:gradFill>
        </p:spPr>
        <p:txBody>
          <a:bodyPr>
            <a:normAutofit/>
          </a:bodyPr>
          <a:lstStyle/>
          <a:p>
            <a:pPr algn="ctr">
              <a:buNone/>
            </a:pPr>
            <a:r>
              <a:rPr lang="es-CO" dirty="0" smtClean="0"/>
              <a:t> Dios ha dicho que sus siervos cantaran, no importa la edad que tengan, pero cantarán. Diga conmigo tengo vida ,tengo gozo, no estaré triste, por que Dios lo ha dicho y a si será. </a:t>
            </a:r>
          </a:p>
          <a:p>
            <a:pPr algn="ctr">
              <a:buNone/>
            </a:pPr>
            <a:r>
              <a:rPr lang="es-CO" dirty="0" smtClean="0"/>
              <a:t>   Te pregunto tienes corazón de siervo? Un siervo es siervo lo miren o no lo miren. ¿eres siervo? </a:t>
            </a:r>
          </a:p>
          <a:p>
            <a:endParaRPr lang="es-CO" dirty="0"/>
          </a:p>
        </p:txBody>
      </p:sp>
      <p:pic>
        <p:nvPicPr>
          <p:cNvPr id="1028" name="Picture 4" descr="http://t0.gstatic.com/images?q=tbn:ANd9GcRY4kJ8zl1RNrG8EtG0FEHl_pGLuSVe_sFxJDndJeGvDy2X8Iui"/>
          <p:cNvPicPr>
            <a:picLocks noChangeAspect="1" noChangeArrowheads="1"/>
          </p:cNvPicPr>
          <p:nvPr/>
        </p:nvPicPr>
        <p:blipFill>
          <a:blip r:embed="rId2" cstate="print"/>
          <a:srcRect/>
          <a:stretch>
            <a:fillRect/>
          </a:stretch>
        </p:blipFill>
        <p:spPr bwMode="auto">
          <a:xfrm>
            <a:off x="5940152" y="332656"/>
            <a:ext cx="2952328" cy="2736304"/>
          </a:xfrm>
          <a:prstGeom prst="rect">
            <a:avLst/>
          </a:prstGeom>
          <a:noFill/>
        </p:spPr>
      </p:pic>
      <p:pic>
        <p:nvPicPr>
          <p:cNvPr id="6" name="Picture 2" descr="http://t0.gstatic.com/images?q=tbn:ANd9GcQHFzVIfc1gimNm3-2kIaPtEllYDwB0qcmzFZCZH-FxlmwX6VzZ"/>
          <p:cNvPicPr>
            <a:picLocks noChangeAspect="1" noChangeArrowheads="1"/>
          </p:cNvPicPr>
          <p:nvPr/>
        </p:nvPicPr>
        <p:blipFill>
          <a:blip r:embed="rId3" cstate="print"/>
          <a:srcRect/>
          <a:stretch>
            <a:fillRect/>
          </a:stretch>
        </p:blipFill>
        <p:spPr bwMode="auto">
          <a:xfrm>
            <a:off x="6012160" y="3429000"/>
            <a:ext cx="288032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
                                        <p:tgtEl>
                                          <p:spTgt spid="6"/>
                                        </p:tgtEl>
                                      </p:cBhvr>
                                    </p:animEffect>
                                    <p:anim calcmode="lin" valueType="num">
                                      <p:cBhvr>
                                        <p:cTn id="8" dur="400" fill="hold"/>
                                        <p:tgtEl>
                                          <p:spTgt spid="6"/>
                                        </p:tgtEl>
                                        <p:attrNameLst>
                                          <p:attrName>ppt_x</p:attrName>
                                        </p:attrNameLst>
                                      </p:cBhvr>
                                      <p:tavLst>
                                        <p:tav tm="0">
                                          <p:val>
                                            <p:strVal val="#ppt_x"/>
                                          </p:val>
                                        </p:tav>
                                        <p:tav tm="100000">
                                          <p:val>
                                            <p:strVal val="#ppt_x"/>
                                          </p:val>
                                        </p:tav>
                                      </p:tavLst>
                                    </p:anim>
                                    <p:anim calcmode="lin" valueType="num">
                                      <p:cBhvr>
                                        <p:cTn id="9" dur="400" fill="hold"/>
                                        <p:tgtEl>
                                          <p:spTgt spid="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gradFill>
            <a:gsLst>
              <a:gs pos="52000">
                <a:srgbClr val="FBEAC7"/>
              </a:gs>
              <a:gs pos="17999">
                <a:srgbClr val="FEE7F2"/>
              </a:gs>
              <a:gs pos="36000">
                <a:srgbClr val="FAC77D"/>
              </a:gs>
              <a:gs pos="61000">
                <a:srgbClr val="FBA97D"/>
              </a:gs>
              <a:gs pos="82001">
                <a:srgbClr val="FBD49C"/>
              </a:gs>
              <a:gs pos="100000">
                <a:srgbClr val="FEE7F2"/>
              </a:gs>
            </a:gsLst>
            <a:lin ang="5400000" scaled="0"/>
          </a:gradFill>
        </p:spPr>
        <p:txBody>
          <a:bodyPr>
            <a:noAutofit/>
          </a:bodyPr>
          <a:lstStyle/>
          <a:p>
            <a:r>
              <a:rPr lang="es-CO" sz="3600" dirty="0" smtClean="0">
                <a:latin typeface="Algerian" pitchFamily="82" charset="0"/>
              </a:rPr>
              <a:t>¿Cuál es la característica que distingue a los siervos de Dios?</a:t>
            </a:r>
            <a:endParaRPr lang="es-CO" sz="3600" dirty="0"/>
          </a:p>
        </p:txBody>
      </p:sp>
      <p:sp>
        <p:nvSpPr>
          <p:cNvPr id="3" name="2 Marcador de contenido"/>
          <p:cNvSpPr>
            <a:spLocks noGrp="1"/>
          </p:cNvSpPr>
          <p:nvPr>
            <p:ph idx="1"/>
          </p:nvPr>
        </p:nvSpPr>
        <p:spPr>
          <a:xfrm>
            <a:off x="457200" y="1600201"/>
            <a:ext cx="5915000" cy="3052935"/>
          </a:xfrm>
          <a:solidFill>
            <a:schemeClr val="bg2">
              <a:lumMod val="90000"/>
            </a:schemeClr>
          </a:solidFill>
        </p:spPr>
        <p:txBody>
          <a:bodyPr>
            <a:normAutofit fontScale="70000" lnSpcReduction="20000"/>
          </a:bodyPr>
          <a:lstStyle/>
          <a:p>
            <a:pPr algn="ctr">
              <a:buNone/>
            </a:pPr>
            <a:r>
              <a:rPr lang="es-CO" dirty="0" smtClean="0"/>
              <a:t>    </a:t>
            </a:r>
            <a:r>
              <a:rPr lang="es-CO" sz="4000" dirty="0" smtClean="0">
                <a:solidFill>
                  <a:srgbClr val="FF0000"/>
                </a:solidFill>
              </a:rPr>
              <a:t> Apocalipsis 7:1-3.</a:t>
            </a:r>
          </a:p>
          <a:p>
            <a:pPr>
              <a:buNone/>
            </a:pPr>
            <a:r>
              <a:rPr lang="es-CO" sz="4000" dirty="0" smtClean="0"/>
              <a:t>     Después de estas cosas vi cuatro ángeles que estaban sobre los cuatro ángulos de la tierra, deteniendo los cuatro vientos de la tierra, para que no soplase viento sobre la tierra, ni sobre la mar, ni sobre ningún árbol.</a:t>
            </a:r>
          </a:p>
        </p:txBody>
      </p:sp>
      <p:pic>
        <p:nvPicPr>
          <p:cNvPr id="4098" name="Picture 2" descr="http://t1.gstatic.com/images?q=tbn:ANd9GcSA47heqI-XURvqgLmk9mCcDzPnXRlLQOUsj34bGAzDOkwijd3jHg"/>
          <p:cNvPicPr>
            <a:picLocks noChangeAspect="1" noChangeArrowheads="1"/>
          </p:cNvPicPr>
          <p:nvPr/>
        </p:nvPicPr>
        <p:blipFill>
          <a:blip r:embed="rId2" cstate="print"/>
          <a:srcRect/>
          <a:stretch>
            <a:fillRect/>
          </a:stretch>
        </p:blipFill>
        <p:spPr bwMode="auto">
          <a:xfrm>
            <a:off x="6372200" y="1556792"/>
            <a:ext cx="2520280" cy="3096344"/>
          </a:xfrm>
          <a:prstGeom prst="rect">
            <a:avLst/>
          </a:prstGeom>
          <a:noFill/>
        </p:spPr>
      </p:pic>
      <p:sp>
        <p:nvSpPr>
          <p:cNvPr id="5" name="4 Rectángulo"/>
          <p:cNvSpPr/>
          <p:nvPr/>
        </p:nvSpPr>
        <p:spPr>
          <a:xfrm>
            <a:off x="395536" y="4941168"/>
            <a:ext cx="8748464" cy="1815882"/>
          </a:xfrm>
          <a:prstGeom prst="rect">
            <a:avLst/>
          </a:prstGeom>
          <a:solidFill>
            <a:schemeClr val="accent6">
              <a:lumMod val="40000"/>
              <a:lumOff val="60000"/>
            </a:schemeClr>
          </a:solidFill>
        </p:spPr>
        <p:txBody>
          <a:bodyPr wrap="square">
            <a:spAutoFit/>
          </a:bodyPr>
          <a:lstStyle/>
          <a:p>
            <a:pPr algn="ctr">
              <a:buNone/>
            </a:pPr>
            <a:r>
              <a:rPr lang="es-CO" sz="2800" dirty="0" smtClean="0"/>
              <a:t>2  </a:t>
            </a:r>
            <a:r>
              <a:rPr lang="es-CO" sz="2800" dirty="0" smtClean="0">
                <a:solidFill>
                  <a:srgbClr val="0070C0"/>
                </a:solidFill>
              </a:rPr>
              <a:t>Y vi otro ángel que subía del nacimiento del sol, teniendo el sello del Dios vivo</a:t>
            </a:r>
            <a:r>
              <a:rPr lang="es-CO" sz="2800" dirty="0" smtClean="0"/>
              <a:t>: y clamó con gran voz á los cuatro ángeles, á los cuales era dado hacer daño á la tierra y á la mar,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0" fill="hold"/>
                                        <p:tgtEl>
                                          <p:spTgt spid="4098"/>
                                        </p:tgtEl>
                                        <p:attrNameLst>
                                          <p:attrName>ppt_x</p:attrName>
                                        </p:attrNameLst>
                                      </p:cBhvr>
                                      <p:tavLst>
                                        <p:tav tm="0">
                                          <p:val>
                                            <p:strVal val="#ppt_x"/>
                                          </p:val>
                                        </p:tav>
                                        <p:tav tm="100000">
                                          <p:val>
                                            <p:strVal val="#ppt_x"/>
                                          </p:val>
                                        </p:tav>
                                      </p:tavLst>
                                    </p:anim>
                                    <p:anim calcmode="lin" valueType="num">
                                      <p:cBhvr additive="base">
                                        <p:cTn id="8" dur="50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824536" cy="5649491"/>
          </a:xfrm>
          <a:solidFill>
            <a:schemeClr val="accent5">
              <a:lumMod val="20000"/>
              <a:lumOff val="80000"/>
            </a:schemeClr>
          </a:solidFill>
        </p:spPr>
        <p:txBody>
          <a:bodyPr>
            <a:normAutofit fontScale="92500" lnSpcReduction="10000"/>
          </a:bodyPr>
          <a:lstStyle/>
          <a:p>
            <a:pPr algn="ctr">
              <a:buNone/>
            </a:pPr>
            <a:r>
              <a:rPr lang="es-CO" dirty="0" smtClean="0"/>
              <a:t>    </a:t>
            </a:r>
            <a:r>
              <a:rPr lang="es-CO" sz="4800" dirty="0" smtClean="0"/>
              <a:t>3  Diciendo: “No hagáis daño á la tierra, ni al mar, ni á los árboles, hasta que</a:t>
            </a:r>
            <a:r>
              <a:rPr lang="es-CO" sz="4800" dirty="0" smtClean="0">
                <a:solidFill>
                  <a:srgbClr val="0070C0"/>
                </a:solidFill>
              </a:rPr>
              <a:t> señalemos á los siervos de nuestro Dios en sus frentes”</a:t>
            </a:r>
            <a:r>
              <a:rPr lang="es-CO" sz="4800" dirty="0" smtClean="0"/>
              <a:t>.</a:t>
            </a:r>
            <a:endParaRPr lang="es-CO" sz="4800" dirty="0"/>
          </a:p>
        </p:txBody>
      </p:sp>
      <p:sp>
        <p:nvSpPr>
          <p:cNvPr id="21506" name="AutoShape 2" descr="data:image/jpeg;base64,/9j/4AAQSkZJRgABAQAAAQABAAD/2wBDAAkGBwgHBgkIBwgKCgkLDRYPDQwMDRsUFRAWIB0iIiAdHx8kKDQsJCYxJx8fLT0tMTU3Ojo6Iys/RD84QzQ5Ojf/2wBDAQoKCg0MDRoPDxo3JR8lNzc3Nzc3Nzc3Nzc3Nzc3Nzc3Nzc3Nzc3Nzc3Nzc3Nzc3Nzc3Nzc3Nzc3Nzc3Nzc3Nzf/wAARCACHAMEDASIAAhEBAxEB/8QAHAAAAgMBAQEBAAAAAAAAAAAABQYAAwQHAgEI/8QAQBAAAgEDAgQEAwUGBQMEAwAAAQIDAAQRBSEGEjFBEyJRYRRxgTJCkaGxBxUjUsHRU1ST4fAkVZIWM1ZylNLx/8QAGQEAAwEBAQAAAAAAAAAAAAAAAQIDAAQF/8QAJBEAAgICAwACAgMBAAAAAAAAAAECERIhAzFBE1EicQQUgWH/2gAMAwEAAhEDEQA/AOKKhNWCI+lWRIfvDatEac/2TivQhwk7Myx+1exEfSiNvac5xnPqK1x2GXCMNvTHWuhcKWwWB1hc9F2r2loSen50xR6eFZUKKAx2B71rbSljQnlyQOgFPjEyFeO2B61oFpggYO/pRxNOkdQY0YZ9q2W+jzSJkqwbOMkU9xRqFZrTlO5r6tplxtTimhOoAlUNk74HStcOgANuoCDel+SIcRGbT9/sn5V4Gnlui5roK6OvM3cg9x0qltHEYJYAkn7tBTizYiIdNcfdP0rz8ERtinG6svCXlIwaGfBvzMT0zjpTJxYKATWm3SqGt+XtR+W2I2wfwq/R9KS7uw10sgs4zzTupI5V+fqf+dKEnFK2FRF+LTLuSWKNLaVnkAKALnmB6H8j+FE7XhnULqCWdI40SM4PiNykkdhnrWziG9t5NMSPh2OaKCNyTyyHIQZ79d8kk+9TSNL4h1q7toorh3VQpJdiQAO2frXH/Yd1Rb4qKNEvNY4YvRqEEDKsbhJIpRjxFb7uOu/YinjimfTta0u31qzAZJNmD/ajbG6n0INbpeBbWaZZry9uXnUAv4JJH9q93fCNncSSrHBex+OQ8h8TyuwHXHr700eVOVk5xRzCK9+GR7a3QOx6AkADfua0WeqMlnKsiKcscooA5vfcH+lNs/7NS7Zhvpox6SW4bB+eRWGb9nGrifnt7y0YKMckgdSf1FUlyxfoEgHc3Syrbm5hu3l+0og8MIB9D/Srbyxur50cR2iwhOrvyufwGDVt3oHEGl2riCwkMg+00Lhx9ACD+VBbW7vY5AdRkuIj0K3YdFb2z0H4UE14Zo1/Bw/40f8AqL/epVnxNv8A5e2//LH9qlNkDEFWmlTcq88RYs34UVXQpYjtAQPU9KeLHQRbQcvPze7CiMmnQQLAHJclvMAe1L86XQfjECDSbiNSfDAyNhjfNFtM0W4MyB1QL1JAySfl2puuLW3lizGAo6AgV9t7fw4lcyNzD7KAUsv5DaCoAZdMBfwkK+KPtDlzgVvg0kBc8jEdCSKN2kBijMzqOZtySKpaSOYqYpeXPVQcVKXMxlC3QPi0m3WQfwsFvvYrbDp0JJ5QOf8AKiUUbcgSTIUdCRvVsIjAYqSuOxGKV8t6DgBvgVRuRh5upwK+raor8oVt/QbCivjwnaQgtjOw3qkHytIQSh6EUubug40tg82IRhzBizCs8ll5jlgSOwGMUaJMkYK5X3x2qiEFkJVcrk9e9FchsNAN9MDEmQrj5VQ2jrz55AV9RR2SNyoPLgocgZ615IlmgMgQ8wO0ZHWm+VoygAG0eMkMFXlO3XrRAWiWehLbw2BlN1PyyMN8DGAQO+D229aulWQXS+IwSMjPTFDb26mjinjtrjEw5vBJ35CQQDjB/SknyOSorHj2c7N9f8Ptew3ekludy7ZTCxc2wXpgdKY/2ccQw6Zq0sV6PBhlCsEcbhnPQfXFeL/UjpVlcaTqumM93eMLqK4SQyxzAgAEc2CM77dBml2C+09b9dWup40uLVd7UA5kOPLjscE759Khk36O1rZ3m+u1l0920aa3d8EAlx5W6f8AM1znXZ+MrTEzSGRf5lQEH8cj8AKQL6DULa2juGknYSnmknRmwM7gEj50xfs34pvU4mt9Murx7qyu8x8sg+y2MgjO/bFUhyY9ojKCXQV07i/iKa4MBjeM4HLsTv69MEfIdaPx8c6hBOkd9YIykYPm6n5kY+lFtS06GK4lECkIezORv7b/AD7fShOo2llHbJeXEbB/5Fk5uY+23X5kVVYvwTQTHEWm3LCWe2khI++6sFHtnpVsk+k38eVkgkBOAr4ODQW+tY2RSs9xDzLgq0RymR5TkDmwPZsewpft9K1SyV5IpJb6GY5E8Mpwp6YZT0Pzznp88ooDG/8Addn/AJWy/wBGpSf8Dqn/AHPU/wDQX/8ASpRw/wCgsY/iLrxfBbnCk5JHpV5UsgXm5HI7nJr1fXENtGXZ18hyc43oRpdzDq2sCHmEkKgsQG64qLbbs6opY7GaSeGGx8FW53C4HsaFwRXTXQDczKTkAdqKavKml6aJWiQknoT+Ww6180AXuo2wlRI4lz1xkn6VKU20Mko7o9iO9uENrGy+RfMGbGM9K22OhckCvNbRvKm6nY8tFotOWN2ldl5iACStDNT0y+mlJsdQgiUjABJyK3yNrsl6fZvG51V0kxsMhDv9a9taM4LqCo7bVdZ2eoQYH7wjbA3yepq0pqolVVurVgT5gzb4+VZTbM0l6B205m55WDhRsPetNvZziEPGiGM/aVmw30zR5vFTZjbuvcECvcSeJkNHCFHQI1Zv02TqgDJbXq2/KkZAJ22HT518+BaOBAsmGP2gx60wtGhfLDlXsRJXkwIxwSGHYNytRyYuQtz2k8EyuFLL3yMgVlvElDryPsxxn+tOCW6xpgcuD0A2H61i1a2jFq8xQKiDzyIOg6E471s0FSYsQ2LTzTQAiZox2+7QjV9Na18saElhzFz1b3zWi94iurC6aS3+DYRryxujALMue+difzrPoetHiPiSPT7mcvd+C7vyARxxrgdFOcnIHXsT7VlNXRZQklk+jbpEEOrWipqlnCzW0bGCQ4zjJyuD0A2xXNbTQ9IfVJ5NXllSWWZvCSOINGVyd2HU59q6rd8F3bpJFdXxe3f/AA05fxOc0pz8CudeRXnleJQf4XiNynry533ye3t71njdmj+SqzRrVvFpPCUNlpsAuGKsFwMg77Zz7UJ4H0DTtCmXWtSkF1eoMw28ETFUJ79PtdR261u4q4Uu7DRjLJqcqSRL5UiHhqo9sb/nSRout67bWktwA9zbRnlYs5U/+QqkJJpWhJx6p2dNGsxXLy3dwHLK+QMn5KfsjGP/ALfUV5fivRIvDW6u4fHbHNjE2Tjv/cmkGLWrHWyIjdz28zHcTKG9sZFbb3gmS2txNE3M7KW8MKPOPWrqCl0yFpdnSn1jSpNNFyt3DHboBzuqkovzHQD3zVcNjC5eW0uIphIMHwnAJB/I598VyO2/fGgOpWPxLWcFZLeUjlZSNwQfavGn2WnSSSXmk6rc6W8PmliYMWQd8OpGRvQXHXpv0dY/csf+Xm/8Yqlc5/fVn/8AN9S/0p/71K2K+wUeL65/eOuS2d47/CQAc6AkfX6U4aJPwhpSW0unpMkkshjRlRvMe+T6Ug6pKbTiHxI3kKzDOIxnJ/rTa15LPaxTeLGxZeXwhnmzt0XHX3zXHyRlmejFRcdjbcXFtql0ltPaLL4bbKZCSD9Pxpns7eOK2WGOLkxuADiuU8DSLBrd1PIhke4YqXBwV36fn+VdXh1GBkdYklYQuEcqnfvgnY4rT1pHPJNfowavNdoyLbWrOzHB3zX3SbC855Jpo8OdwMnBopc6rBaDPkYnpvWSDiJ7h2Eav5dsRx5z9elZZNVQib8NVxY6k5UQPGgx3HevNrpdzFMJb2/DY6KNhQ7UNRumdUi52z1ye/0qgabqd5NGoPhRkefA3HypqcUBbYau/gD5ZdQdWz9xqrtr/T7fEVubi4kJ6kk14Thuzjw91Ix/+zVrg1DSLaX4e1aPxR271u1oD7LBJeyv/wBPZRIO7yGr1VlH8e4BP8sYxWC5vrq8kWG0iZs5yScKo9z3ohaxi2gHiOG5Ru/Tf2FCSFLlVQpZxhfQ7/8ADWPWruC2sys2cy+RFXOcn5b16nu1jXxJ/JjZV9D/AHrlF9xnfXvHqW9shMEMiKPLkcpByTv60sV6MlbN3GnBJuGjWz1F4PHZn5ZBhebI6hdsZ74z70NsNJudMMj2L8mp2GOVyMiRCASPcb9famziO7QxW0l3dqLuIsY0iI5SG27+Y7d9h1+VDIL1SYrgBWKMEkfG7LnFHC45enTCbX4y6BkvE+rXXns5JF5tnRSSAe4waLtq0tlaWNxNMiSqpaXO5LH/AGxVHwEVhxf4hGbGaISlAAVLZyM/LOfpVnEvEdhLmx060E9y5wMgYHvmlny3EpHiWeloVeJ+Ib3iR2tbCMshA8R22VR3JPYVmjtUtdDSwit1mhwXM0jhUYnvnOcfSnDh/SpYmE14RJzEYBGwPqB/WmiRYY3VntoZCT1kQE5+dGKk9ti8k4QdQRxPSuFNQ1LU0bwkitY5FLGNMKR1IGeu2d+ldRREF5BbQW0kvhp4Shd1UdyzdzTJ40MagixgHYcq1GkEm3iSQIR0jUV0QliqOObcndC7xBoEk1vHGqWccajLPMOYj5CuY3Gk20GtXbJK0lvHGyTOnIqLz7Dp09d669q+h6fcWrvG0lxcEbeI+cfQ0vtwlc2mmGBIluJZZldgWAAAOcfLpVFNY7Ei0mKP7g0T/uL/AOsv9qlPX7tv/wDIW3/l/tUpcimUT7pXB2jwLBLJbh54/MsxOWB/52onJb2VnbnxWVjjA9qA33EXgXPgptheooBxnrkuj20KO7Pd3WCkSjmKj39z6UJL1gTYPlv7my4peDTY/ibO7bmliQZZCOrD9a6XprXEtrbAzBmX/wBwSoQ3L2x6EfLvSRwVpp1q7a8kAt5Fxz+G3KUx0BOdxt0Ix19DXULKOz0+JYZrgO+fKZX3bvgdzXO5RbtF5txVC8dDmu9SZ35/CJ6DNM1ho0dlb8sSqis2WGT1oPrfG+l6RIIsMzb7rgDasWlcf2WoqstxOLeJ2Ijd9lbHv2ppKbVslHJ6Q0391p2kwmW8kVVX0IG9K2p8eqy+FpKKz8vN2JC/Ks/EWkz8RaPJFaXlvMWk51kiGQEHrucnf8qxcM6ZpFmptGt5Jbphh5c+Zvx6D/emXGnB/ZlUZbL5tan1K0cQ5ecqdjzDlPy6elEuDeHPIdQvmaS4YFQXGyr/AFopaaJbWoEl03JaruI27n1P9q9XHEtrC0cYikwz8iLGmcD+bbtU08Y0POWT/FBW+ltrGykkcrDDGpZj029/auUa9+05v3hAttkxCYBEOw5RjfbOc7+lM2uXOpXKalbXqwR2b/w7Zg4ZyCpyWU9PauGz6dJp/EHgGP4yFZEIPMyg56AkdDnatVxsEVi9of8AinVdTnsrldYe8DwyLcJ8PG5VUKg4cAAAj7Q5j7D1qjQeHf8A1BrUWrAPHBGok8UHBcEZ+u9TSb+14vmazFjqFtqAJSZxIfDA+yebJ5ew6jII2p5nt24a0aL4XkkhiiSPyg5AG2cU0OmhpNXotTQNQnh+HnvoWt+QYL2/8QdDjmyP0/SsdlpfwEckMi84BIL42IOcf0piku2GnCVWVHwpOVwAWP8AvQ/Ub4k4Lh8SCCQRgZByNwff8s0Yyx0I8mrBlzd6pbg2q6akqKufHcgKq+5qnS9OtrmQXEsKjnwQoGA3ufb50fdZGDBo+cMuOXGRVtrZBYy7kB+XfPzoPjSdsdczxpGa4PLIip5RntXm5di6Mp2B715uHLTeGEO3eqryVYFjcknlGSKpRNM2QyySyDA8o61Z4w5jk7ChtlevdO/LGVUDY+taYo2EJLbkmtQGz3cOc4U++1fYZZ1AKvnbod6hj3Zs4HLXwzLGFU9MGmsRqy/4q5/w4/wqUO+OHt+NSt/gMRBFna/veNZpzNcPJuPurj2oH+1NhBxTb3qAsjRqv8ToeXbGPQ5P418ubsWWuc8jEeY9+lCuJdSfiK4jgtrdpZ03HIuWIwc/SjyxuJSTo96Rq80PEVtJbXstjbSsBswxEG9O3p8s7U/Xev6dZW/gyGbUzp0i/wDWquOQyep6Ebgb9wemM1yaSzmitySrGa2kAkQ74B3H508aRot9xFpBhsrJbe6E+J7t4kDYK5AJJzgBlOwO2BXIuyt62WW/DmpcWanK9uwigGzO+Ttn57n8qfb2LS+FuH4LN7JJ3H8KGAjzSOe/zyck1boUZ4eZ4rgZUjCkDY0n/tG1lZuMeHUuCRboPEcFuVcnYHJ/5vXVyyb2SUqHXh651CSFLRLMQMDhhE55RnfuBtRtLbTtCSW9mk8x6sRkj2H1pA0TiyTSdRfSolSWE5IZwWcsdwBgZIxknA/AdNXFLXmoWqTX97HaSWvkkhDEFsgkMR2+WT0G9c/yNuisuH3w1a9xvbHTrm+XnkhjbkQZIUMDg4/mO+M9KWOAOPLBL25TUZJIXlUlJbjzIpz026Ut815xCf3HosStHFIBzHoMDqT3Of0FdA4V4Fj0BrdpQt5JyuLh1A2OxAwenTFGUaQIvdLoKmNr66DQXtvqUJU+FHbRgCPJ+17bZXOd8j3NeYuFbK4dbS9s0iUkPzDPNnscg9aadISKC35YYyjkLzArhiQN8ipqEJlaK6DOHiJ8o+8vfNaEqVCzdvR40/hqysNRkukUc8vUcoGTtv7navWvqpsXCIpB2HuR0/PFSLUVubloIz5441YE9OpBBodxJdjwo4onAUuCd9gBucUYvZnd2xa+Pkvra8toSweRiEY/dUHPMflijnDE7a3YpdTIgiZyY3Xq6jbnPbcjakvVtQjttOa000qNR1RyGaMfYDHf5bVs4J12SwP7pliYQQJ4Ub432GOnzop5Oyji1GkPV5fpDBJ4JU8oJLDfffNAV1gQAtcSO3NufOf0oXqVretDbpa3LpCrAMoP2x7/AK0ZstKWeENMoZvlTrRKkCodae5u2Fqp67qTnFb8zTS8k6DGRVmh6XDBczHlUM2+1ELuMfGAKOmKPZrS6LbKFEZuVdgK+Zwiqe5r2r8kcrdMCsM915VHNuDRQhbe3KoHB9KXtV1gxOqqv3Krv71pJZELHrQi+cTOefsOtPGBrPX73k/lNSh+I/8AhqVTGINi9YcMavr12ksymGFz9vPmx8v711PQeCbXSICLFI1nIw0zeZz9aH8PWF2vDym8kZrthzkptynqAPamfhbVk1PS49QYNGkiAhWHT1/Ouac/EFX2KL/s9ntdakntQ1xbXa/xlfH8Ijpj1HUe1NXD/CqabJPd3ErmWaQyeGCOUHp+gH5UyLdRGJZeccpGQR3FeHlVgTnAxvntUkldjucmqYk8T6qI5LlZSqrGyog7ljk/oK5/xEv79tfi7MLJdWeCqk5yB1H/AD0rTx7IbnUb2aCZuWO6BBzhQeQKc/LB+pNTgHR7nV2lJ5/hEJWaYZBJ7qP71eNOGwySQB4b1qCzkGoGSSC7t5CxCoORwRgjpsRXTNQtXvLS3CXdrcrcPmU+GBJNJg43zuehGBtj2oPb8BiHULu0MMkum3MbKHKjKdxk+oOd/wAaY/2fcHnSb2WXldUijFvG8i7v1LEd8Enr7D0rmSVlJSah2BLDh6bgbUjMjrc2sj80rg+aPbYEenv70dHEdnJrh5rhTY3DLFKF6rKcFDt2IG+e4FX8XQ28Os2bTyFIr1WtpctsQAxH1wTSTpGhvacXWsdu5utMuTDc20rLgMuCPxBx+IozbYePH06ZY3ks0U6fExzGDKNcxruq913+9+nfsCRe4iiihRmAdxgLucihUVsIZb+3GREkhl8u2cgHf8KXre8dtXuo55C8kEEYbJ+wXP2R6AAr+NaMWxJ14Ms8CW9g0gyzPJkn1A6Uqa3ct8ZCsQLB7SViCO/QfoaK8W6x4FlDZ2fK87geUnGehxn5Vz7R5b7VeKDcS8yARr4adkGAcfmT9atGKoXd2bv2daYDdXF/MzTeGcB2UgKxyQoyN8Z3PuKPaFaZ/jOo5m3O3ckGmixsjbWJaQJlsnCLgDb881l0iJM8gAwpxQSS6C5aPDW6/DxDcEv/AENF7VQthnB2Wqb5VRoEAwQpP5Vok/haaSAfs4otkzJpsfnc9z0qmWTn1J1z0AqywkGXII22rAsg+LuJWO42HvRB6a7idEtZSxABPWl26ug0i8jZHtVurTlrNUX7zZNDViyoOd8UyaB4UzPzOx96olXmT7Jya1NCQDnvVLqR1FUTBZg8A/yfnUrV5alNYNniz1u7voLebS5Q8yJ/FViFjx03z03rRwndXaaJHZazF4MceeeQqQAg6AHuSd9vSki31C5tNEvbmGRVlFxEuSOg/wD7Vdvf6zxDdLay3rzLzDIHlVa4ZNvR0RxSOrw6nE17H4UnhiIBUSYliQe+Bvt0rbq2rPBpt5MjEtynqegA327UI4d4W023g8W5VZZMZZ3PMT9fSsv7Q5lseF5obbkVpvJyoMYVjj9M/hQjBoaUoyegJ+zI2F/fc+ryo0srF4oGbJZskk4rqekX0MqX0MVqYms5WQxhcZHUH6jeuVfsd0iBdRutXusBbceHCew/mNdD1LVbLStWt5g4je+wBvjmxgZP0NUppEryGTTtVs7yAy20iuEYg4I2I3x+G/yNEWcAD1964XNqmqW3F9xBotkbu1llMlvlTyhj9ptvlgZ7V07QdSu57VWv4JIJmJLJN9oH3/LptSRlsM+OugF+01oWn0YzsFhguWuJmJ6IsbZ/UVr4YhiubnTrprZbZvhVEUP+FFnyqB0HQZ96SP2kcRRy69HprW/xCGIKyk4BLMCPp5d/nRK+4hn0TUNHmMckgm/gsEXJyDv+R/KnrTYV9DzrVytm17NIeWMqHdifujP6n+tcIl1+S417W7iVn8G/zE7oMcqjyo4+WKbOMdXvNdn1ZY+dNPjt2ZSBjxCB1z6ZBr1wrwnDcaCTcoP4nKDn5ZpE/oZw+yzgawuNVu7S8vJ2nEQZkc7GQ9OY/wBPYCmfQ9MSPXJiYxucAj0AA/pRjhbTU07TbaJcEKhOPxq3Q0El54mNzk/TNVTYkpfQTvowloyr/KRWDSICrczLtkmiOovywsO5GKrtfJAvyyaHghg1GTnvUUDttU1a4WGzALY3rPPcK+o4BGBncmg/Etw1xmOFiCD1pWxkjTFe28VvM4lXrjGaWZdQnn8ZIGJUsScDrX1oHaMRsScnJzWq0tok8kcYA9BWsbSK4hNKihwwx69a1Rwkbn0xityQjlFfSgwciimTbMEqACh13sMDJzRS6YDIFBb2TkViDnfvVYsVKzNv6NUrL8SfRalUoNCLYR3F7Y3MSnIZlY74yc/714t728sLqd7JwmJCoOPpUqVyS0kxhn0bUte+FUC6EsZwFUqMgD3oTq2pXt7f+FcXkkxjG+eit3wMDt+pqVKPqKyVRGHgPUZZ4m0uGJdphh2OxZiTuPbFNS8KyapxO372vJbkWZDgEKqlmGcADoAMbb5qVK3K3SDwpV/g5aRYo2oPcIqrFEvIi4+93P4bVpvlwrlTgnbPpUqUsBJNuR+e9bvzccX3l5GpYRTeUE9kOMfkfxrpem2sOuxLcS7i0neSEMOokUgfLBP5VKlPHpihXWNKt7Th25jVACyeGMDoDt/Wi2iW8celRoo2IP8AapUpF2UbeIcijEUZA6LFjFY+HkB3xuBUqVRdkX0zTqW6pjuazz3SWlv4kueXHapUoMy7Eq+vHvJVmQ4Bzy9sDNe4yXzzjJqVKlZZkaPm2HWtNrEF3xvUqUbEZrAwKplfsBUqUyEB103KDnelrUpGZmAOBmpUq0ezIF7+pqVKlUsY/9k="/>
          <p:cNvSpPr>
            <a:spLocks noChangeAspect="1" noChangeArrowheads="1"/>
          </p:cNvSpPr>
          <p:nvPr/>
        </p:nvSpPr>
        <p:spPr bwMode="auto">
          <a:xfrm>
            <a:off x="63500" y="-541338"/>
            <a:ext cx="1619250" cy="11334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1508" name="AutoShape 4" descr="data:image/jpeg;base64,/9j/4AAQSkZJRgABAQAAAQABAAD/2wBDAAkGBwgHBgkIBwgKCgkLDRYPDQwMDRsUFRAWIB0iIiAdHx8kKDQsJCYxJx8fLT0tMTU3Ojo6Iys/RD84QzQ5Ojf/2wBDAQoKCg0MDRoPDxo3JR8lNzc3Nzc3Nzc3Nzc3Nzc3Nzc3Nzc3Nzc3Nzc3Nzc3Nzc3Nzc3Nzc3Nzc3Nzc3Nzc3Nzf/wAARCACHAMEDASIAAhEBAxEB/8QAHAAAAgMBAQEBAAAAAAAAAAAABQYAAwQHAgEI/8QAQBAAAgEDAgQEAwUGBQMEAwAAAQIDAAQRBSEGEjFBEyJRYRRxgTJCkaGxBxUjUsHRU1ST4fAkVZIWM1ZylNLx/8QAGQEAAwEBAQAAAAAAAAAAAAAAAQIDAAQF/8QAJBEAAgICAwACAgMBAAAAAAAAAAECERIhAzFBE1EicQQUgWH/2gAMAwEAAhEDEQA/AOKKhNWCI+lWRIfvDatEac/2TivQhwk7Myx+1exEfSiNvac5xnPqK1x2GXCMNvTHWuhcKWwWB1hc9F2r2loSen50xR6eFZUKKAx2B71rbSljQnlyQOgFPjEyFeO2B61oFpggYO/pRxNOkdQY0YZ9q2W+jzSJkqwbOMkU9xRqFZrTlO5r6tplxtTimhOoAlUNk74HStcOgANuoCDel+SIcRGbT9/sn5V4Gnlui5roK6OvM3cg9x0qltHEYJYAkn7tBTizYiIdNcfdP0rz8ERtinG6svCXlIwaGfBvzMT0zjpTJxYKATWm3SqGt+XtR+W2I2wfwq/R9KS7uw10sgs4zzTupI5V+fqf+dKEnFK2FRF+LTLuSWKNLaVnkAKALnmB6H8j+FE7XhnULqCWdI40SM4PiNykkdhnrWziG9t5NMSPh2OaKCNyTyyHIQZ79d8kk+9TSNL4h1q7toorh3VQpJdiQAO2frXH/Yd1Rb4qKNEvNY4YvRqEEDKsbhJIpRjxFb7uOu/YinjimfTta0u31qzAZJNmD/ajbG6n0INbpeBbWaZZry9uXnUAv4JJH9q93fCNncSSrHBex+OQ8h8TyuwHXHr700eVOVk5xRzCK9+GR7a3QOx6AkADfua0WeqMlnKsiKcscooA5vfcH+lNs/7NS7Zhvpox6SW4bB+eRWGb9nGrifnt7y0YKMckgdSf1FUlyxfoEgHc3Syrbm5hu3l+0og8MIB9D/Srbyxur50cR2iwhOrvyufwGDVt3oHEGl2riCwkMg+00Lhx9ACD+VBbW7vY5AdRkuIj0K3YdFb2z0H4UE14Zo1/Bw/40f8AqL/epVnxNv8A5e2//LH9qlNkDEFWmlTcq88RYs34UVXQpYjtAQPU9KeLHQRbQcvPze7CiMmnQQLAHJclvMAe1L86XQfjECDSbiNSfDAyNhjfNFtM0W4MyB1QL1JAySfl2puuLW3lizGAo6AgV9t7fw4lcyNzD7KAUsv5DaCoAZdMBfwkK+KPtDlzgVvg0kBc8jEdCSKN2kBijMzqOZtySKpaSOYqYpeXPVQcVKXMxlC3QPi0m3WQfwsFvvYrbDp0JJ5QOf8AKiUUbcgSTIUdCRvVsIjAYqSuOxGKV8t6DgBvgVRuRh5upwK+raor8oVt/QbCivjwnaQgtjOw3qkHytIQSh6EUubug40tg82IRhzBizCs8ll5jlgSOwGMUaJMkYK5X3x2qiEFkJVcrk9e9FchsNAN9MDEmQrj5VQ2jrz55AV9RR2SNyoPLgocgZ615IlmgMgQ8wO0ZHWm+VoygAG0eMkMFXlO3XrRAWiWehLbw2BlN1PyyMN8DGAQO+D229aulWQXS+IwSMjPTFDb26mjinjtrjEw5vBJ35CQQDjB/SknyOSorHj2c7N9f8Ptew3ekludy7ZTCxc2wXpgdKY/2ccQw6Zq0sV6PBhlCsEcbhnPQfXFeL/UjpVlcaTqumM93eMLqK4SQyxzAgAEc2CM77dBml2C+09b9dWup40uLVd7UA5kOPLjscE759Khk36O1rZ3m+u1l0920aa3d8EAlx5W6f8AM1znXZ+MrTEzSGRf5lQEH8cj8AKQL6DULa2juGknYSnmknRmwM7gEj50xfs34pvU4mt9Murx7qyu8x8sg+y2MgjO/bFUhyY9ojKCXQV07i/iKa4MBjeM4HLsTv69MEfIdaPx8c6hBOkd9YIykYPm6n5kY+lFtS06GK4lECkIezORv7b/AD7fShOo2llHbJeXEbB/5Fk5uY+23X5kVVYvwTQTHEWm3LCWe2khI++6sFHtnpVsk+k38eVkgkBOAr4ODQW+tY2RSs9xDzLgq0RymR5TkDmwPZsewpft9K1SyV5IpJb6GY5E8Mpwp6YZT0Pzznp88ooDG/8Addn/AJWy/wBGpSf8Dqn/AHPU/wDQX/8ASpRw/wCgsY/iLrxfBbnCk5JHpV5UsgXm5HI7nJr1fXENtGXZ18hyc43oRpdzDq2sCHmEkKgsQG64qLbbs6opY7GaSeGGx8FW53C4HsaFwRXTXQDczKTkAdqKavKml6aJWiQknoT+Ww6180AXuo2wlRI4lz1xkn6VKU20Mko7o9iO9uENrGy+RfMGbGM9K22OhckCvNbRvKm6nY8tFotOWN2ldl5iACStDNT0y+mlJsdQgiUjABJyK3yNrsl6fZvG51V0kxsMhDv9a9taM4LqCo7bVdZ2eoQYH7wjbA3yepq0pqolVVurVgT5gzb4+VZTbM0l6B205m55WDhRsPetNvZziEPGiGM/aVmw30zR5vFTZjbuvcECvcSeJkNHCFHQI1Zv02TqgDJbXq2/KkZAJ22HT518+BaOBAsmGP2gx60wtGhfLDlXsRJXkwIxwSGHYNytRyYuQtz2k8EyuFLL3yMgVlvElDryPsxxn+tOCW6xpgcuD0A2H61i1a2jFq8xQKiDzyIOg6E471s0FSYsQ2LTzTQAiZox2+7QjV9Na18saElhzFz1b3zWi94iurC6aS3+DYRryxujALMue+difzrPoetHiPiSPT7mcvd+C7vyARxxrgdFOcnIHXsT7VlNXRZQklk+jbpEEOrWipqlnCzW0bGCQ4zjJyuD0A2xXNbTQ9IfVJ5NXllSWWZvCSOINGVyd2HU59q6rd8F3bpJFdXxe3f/AA05fxOc0pz8CudeRXnleJQf4XiNynry533ye3t71njdmj+SqzRrVvFpPCUNlpsAuGKsFwMg77Zz7UJ4H0DTtCmXWtSkF1eoMw28ETFUJ79PtdR261u4q4Uu7DRjLJqcqSRL5UiHhqo9sb/nSRout67bWktwA9zbRnlYs5U/+QqkJJpWhJx6p2dNGsxXLy3dwHLK+QMn5KfsjGP/ALfUV5fivRIvDW6u4fHbHNjE2Tjv/cmkGLWrHWyIjdz28zHcTKG9sZFbb3gmS2txNE3M7KW8MKPOPWrqCl0yFpdnSn1jSpNNFyt3DHboBzuqkovzHQD3zVcNjC5eW0uIphIMHwnAJB/I598VyO2/fGgOpWPxLWcFZLeUjlZSNwQfavGn2WnSSSXmk6rc6W8PmliYMWQd8OpGRvQXHXpv0dY/csf+Xm/8Yqlc5/fVn/8AN9S/0p/71K2K+wUeL65/eOuS2d47/CQAc6AkfX6U4aJPwhpSW0unpMkkshjRlRvMe+T6Ug6pKbTiHxI3kKzDOIxnJ/rTa15LPaxTeLGxZeXwhnmzt0XHX3zXHyRlmejFRcdjbcXFtql0ltPaLL4bbKZCSD9Pxpns7eOK2WGOLkxuADiuU8DSLBrd1PIhke4YqXBwV36fn+VdXh1GBkdYklYQuEcqnfvgnY4rT1pHPJNfowavNdoyLbWrOzHB3zX3SbC855Jpo8OdwMnBopc6rBaDPkYnpvWSDiJ7h2Eav5dsRx5z9elZZNVQib8NVxY6k5UQPGgx3HevNrpdzFMJb2/DY6KNhQ7UNRumdUi52z1ye/0qgabqd5NGoPhRkefA3HypqcUBbYau/gD5ZdQdWz9xqrtr/T7fEVubi4kJ6kk14Thuzjw91Ix/+zVrg1DSLaX4e1aPxR271u1oD7LBJeyv/wBPZRIO7yGr1VlH8e4BP8sYxWC5vrq8kWG0iZs5yScKo9z3ohaxi2gHiOG5Ru/Tf2FCSFLlVQpZxhfQ7/8ADWPWruC2sys2cy+RFXOcn5b16nu1jXxJ/JjZV9D/AHrlF9xnfXvHqW9shMEMiKPLkcpByTv60sV6MlbN3GnBJuGjWz1F4PHZn5ZBhebI6hdsZ74z70NsNJudMMj2L8mp2GOVyMiRCASPcb9famziO7QxW0l3dqLuIsY0iI5SG27+Y7d9h1+VDIL1SYrgBWKMEkfG7LnFHC45enTCbX4y6BkvE+rXXns5JF5tnRSSAe4waLtq0tlaWNxNMiSqpaXO5LH/AGxVHwEVhxf4hGbGaISlAAVLZyM/LOfpVnEvEdhLmx060E9y5wMgYHvmlny3EpHiWeloVeJ+Ib3iR2tbCMshA8R22VR3JPYVmjtUtdDSwit1mhwXM0jhUYnvnOcfSnDh/SpYmE14RJzEYBGwPqB/WmiRYY3VntoZCT1kQE5+dGKk9ti8k4QdQRxPSuFNQ1LU0bwkitY5FLGNMKR1IGeu2d+ldRREF5BbQW0kvhp4Shd1UdyzdzTJ40MagixgHYcq1GkEm3iSQIR0jUV0QliqOObcndC7xBoEk1vHGqWccajLPMOYj5CuY3Gk20GtXbJK0lvHGyTOnIqLz7Dp09d669q+h6fcWrvG0lxcEbeI+cfQ0vtwlc2mmGBIluJZZldgWAAAOcfLpVFNY7Ei0mKP7g0T/uL/AOsv9qlPX7tv/wDIW3/l/tUpcimUT7pXB2jwLBLJbh54/MsxOWB/52onJb2VnbnxWVjjA9qA33EXgXPgptheooBxnrkuj20KO7Pd3WCkSjmKj39z6UJL1gTYPlv7my4peDTY/ibO7bmliQZZCOrD9a6XprXEtrbAzBmX/wBwSoQ3L2x6EfLvSRwVpp1q7a8kAt5Fxz+G3KUx0BOdxt0Ix19DXULKOz0+JYZrgO+fKZX3bvgdzXO5RbtF5txVC8dDmu9SZ35/CJ6DNM1ho0dlb8sSqis2WGT1oPrfG+l6RIIsMzb7rgDasWlcf2WoqstxOLeJ2Ijd9lbHv2ppKbVslHJ6Q0391p2kwmW8kVVX0IG9K2p8eqy+FpKKz8vN2JC/Ks/EWkz8RaPJFaXlvMWk51kiGQEHrucnf8qxcM6ZpFmptGt5Jbphh5c+Zvx6D/emXGnB/ZlUZbL5tan1K0cQ5ecqdjzDlPy6elEuDeHPIdQvmaS4YFQXGyr/AFopaaJbWoEl03JaruI27n1P9q9XHEtrC0cYikwz8iLGmcD+bbtU08Y0POWT/FBW+ltrGykkcrDDGpZj029/auUa9+05v3hAttkxCYBEOw5RjfbOc7+lM2uXOpXKalbXqwR2b/w7Zg4ZyCpyWU9PauGz6dJp/EHgGP4yFZEIPMyg56AkdDnatVxsEVi9of8AinVdTnsrldYe8DwyLcJ8PG5VUKg4cAAAj7Q5j7D1qjQeHf8A1BrUWrAPHBGok8UHBcEZ+u9TSb+14vmazFjqFtqAJSZxIfDA+yebJ5ew6jII2p5nt24a0aL4XkkhiiSPyg5AG2cU0OmhpNXotTQNQnh+HnvoWt+QYL2/8QdDjmyP0/SsdlpfwEckMi84BIL42IOcf0piku2GnCVWVHwpOVwAWP8AvQ/Ub4k4Lh8SCCQRgZByNwff8s0Yyx0I8mrBlzd6pbg2q6akqKufHcgKq+5qnS9OtrmQXEsKjnwQoGA3ufb50fdZGDBo+cMuOXGRVtrZBYy7kB+XfPzoPjSdsdczxpGa4PLIip5RntXm5di6Mp2B715uHLTeGEO3eqryVYFjcknlGSKpRNM2QyySyDA8o61Z4w5jk7ChtlevdO/LGVUDY+taYo2EJLbkmtQGz3cOc4U++1fYZZ1AKvnbod6hj3Zs4HLXwzLGFU9MGmsRqy/4q5/w4/wqUO+OHt+NSt/gMRBFna/veNZpzNcPJuPurj2oH+1NhBxTb3qAsjRqv8ToeXbGPQ5P418ubsWWuc8jEeY9+lCuJdSfiK4jgtrdpZ03HIuWIwc/SjyxuJSTo96Rq80PEVtJbXstjbSsBswxEG9O3p8s7U/Xev6dZW/gyGbUzp0i/wDWquOQyep6Ebgb9wemM1yaSzmitySrGa2kAkQ74B3H508aRot9xFpBhsrJbe6E+J7t4kDYK5AJJzgBlOwO2BXIuyt62WW/DmpcWanK9uwigGzO+Ttn57n8qfb2LS+FuH4LN7JJ3H8KGAjzSOe/zyck1boUZ4eZ4rgZUjCkDY0n/tG1lZuMeHUuCRboPEcFuVcnYHJ/5vXVyyb2SUqHXh651CSFLRLMQMDhhE55RnfuBtRtLbTtCSW9mk8x6sRkj2H1pA0TiyTSdRfSolSWE5IZwWcsdwBgZIxknA/AdNXFLXmoWqTX97HaSWvkkhDEFsgkMR2+WT0G9c/yNuisuH3w1a9xvbHTrm+XnkhjbkQZIUMDg4/mO+M9KWOAOPLBL25TUZJIXlUlJbjzIpz026Ut815xCf3HosStHFIBzHoMDqT3Of0FdA4V4Fj0BrdpQt5JyuLh1A2OxAwenTFGUaQIvdLoKmNr66DQXtvqUJU+FHbRgCPJ+17bZXOd8j3NeYuFbK4dbS9s0iUkPzDPNnscg9aadISKC35YYyjkLzArhiQN8ipqEJlaK6DOHiJ8o+8vfNaEqVCzdvR40/hqysNRkukUc8vUcoGTtv7navWvqpsXCIpB2HuR0/PFSLUVubloIz5441YE9OpBBodxJdjwo4onAUuCd9gBucUYvZnd2xa+Pkvra8toSweRiEY/dUHPMflijnDE7a3YpdTIgiZyY3Xq6jbnPbcjakvVtQjttOa000qNR1RyGaMfYDHf5bVs4J12SwP7pliYQQJ4Ub432GOnzop5Oyji1GkPV5fpDBJ4JU8oJLDfffNAV1gQAtcSO3NufOf0oXqVretDbpa3LpCrAMoP2x7/AK0ZstKWeENMoZvlTrRKkCodae5u2Fqp67qTnFb8zTS8k6DGRVmh6XDBczHlUM2+1ELuMfGAKOmKPZrS6LbKFEZuVdgK+Zwiqe5r2r8kcrdMCsM915VHNuDRQhbe3KoHB9KXtV1gxOqqv3Krv71pJZELHrQi+cTOefsOtPGBrPX73k/lNSh+I/8AhqVTGINi9YcMavr12ksymGFz9vPmx8v711PQeCbXSICLFI1nIw0zeZz9aH8PWF2vDym8kZrthzkptynqAPamfhbVk1PS49QYNGkiAhWHT1/Ouac/EFX2KL/s9ntdakntQ1xbXa/xlfH8Ijpj1HUe1NXD/CqabJPd3ErmWaQyeGCOUHp+gH5UyLdRGJZeccpGQR3FeHlVgTnAxvntUkldjucmqYk8T6qI5LlZSqrGyog7ljk/oK5/xEv79tfi7MLJdWeCqk5yB1H/AD0rTx7IbnUb2aCZuWO6BBzhQeQKc/LB+pNTgHR7nV2lJ5/hEJWaYZBJ7qP71eNOGwySQB4b1qCzkGoGSSC7t5CxCoORwRgjpsRXTNQtXvLS3CXdrcrcPmU+GBJNJg43zuehGBtj2oPb8BiHULu0MMkum3MbKHKjKdxk+oOd/wAaY/2fcHnSb2WXldUijFvG8i7v1LEd8Enr7D0rmSVlJSah2BLDh6bgbUjMjrc2sj80rg+aPbYEenv70dHEdnJrh5rhTY3DLFKF6rKcFDt2IG+e4FX8XQ28Os2bTyFIr1WtpctsQAxH1wTSTpGhvacXWsdu5utMuTDc20rLgMuCPxBx+IozbYePH06ZY3ks0U6fExzGDKNcxruq913+9+nfsCRe4iiihRmAdxgLucihUVsIZb+3GREkhl8u2cgHf8KXre8dtXuo55C8kEEYbJ+wXP2R6AAr+NaMWxJ14Ms8CW9g0gyzPJkn1A6Uqa3ct8ZCsQLB7SViCO/QfoaK8W6x4FlDZ2fK87geUnGehxn5Vz7R5b7VeKDcS8yARr4adkGAcfmT9atGKoXd2bv2daYDdXF/MzTeGcB2UgKxyQoyN8Z3PuKPaFaZ/jOo5m3O3ckGmixsjbWJaQJlsnCLgDb881l0iJM8gAwpxQSS6C5aPDW6/DxDcEv/AENF7VQthnB2Wqb5VRoEAwQpP5Vok/haaSAfs4otkzJpsfnc9z0qmWTn1J1z0AqywkGXII22rAsg+LuJWO42HvRB6a7idEtZSxABPWl26ug0i8jZHtVurTlrNUX7zZNDViyoOd8UyaB4UzPzOx96olXmT7Jya1NCQDnvVLqR1FUTBZg8A/yfnUrV5alNYNniz1u7voLebS5Q8yJ/FViFjx03z03rRwndXaaJHZazF4MceeeQqQAg6AHuSd9vSki31C5tNEvbmGRVlFxEuSOg/wD7Vdvf6zxDdLay3rzLzDIHlVa4ZNvR0RxSOrw6nE17H4UnhiIBUSYliQe+Bvt0rbq2rPBpt5MjEtynqegA327UI4d4W023g8W5VZZMZZ3PMT9fSsv7Q5lseF5obbkVpvJyoMYVjj9M/hQjBoaUoyegJ+zI2F/fc+ryo0srF4oGbJZskk4rqekX0MqX0MVqYms5WQxhcZHUH6jeuVfsd0iBdRutXusBbceHCew/mNdD1LVbLStWt5g4je+wBvjmxgZP0NUppEryGTTtVs7yAy20iuEYg4I2I3x+G/yNEWcAD1964XNqmqW3F9xBotkbu1llMlvlTyhj9ptvlgZ7V07QdSu57VWv4JIJmJLJN9oH3/LptSRlsM+OugF+01oWn0YzsFhguWuJmJ6IsbZ/UVr4YhiubnTrprZbZvhVEUP+FFnyqB0HQZ96SP2kcRRy69HprW/xCGIKyk4BLMCPp5d/nRK+4hn0TUNHmMckgm/gsEXJyDv+R/KnrTYV9DzrVytm17NIeWMqHdifujP6n+tcIl1+S417W7iVn8G/zE7oMcqjyo4+WKbOMdXvNdn1ZY+dNPjt2ZSBjxCB1z6ZBr1wrwnDcaCTcoP4nKDn5ZpE/oZw+yzgawuNVu7S8vJ2nEQZkc7GQ9OY/wBPYCmfQ9MSPXJiYxucAj0AA/pRjhbTU07TbaJcEKhOPxq3Q0El54mNzk/TNVTYkpfQTvowloyr/KRWDSICrczLtkmiOovywsO5GKrtfJAvyyaHghg1GTnvUUDttU1a4WGzALY3rPPcK+o4BGBncmg/Etw1xmOFiCD1pWxkjTFe28VvM4lXrjGaWZdQnn8ZIGJUsScDrX1oHaMRsScnJzWq0tok8kcYA9BWsbSK4hNKihwwx69a1Rwkbn0xityQjlFfSgwciimTbMEqACh13sMDJzRS6YDIFBb2TkViDnfvVYsVKzNv6NUrL8SfRalUoNCLYR3F7Y3MSnIZlY74yc/714t728sLqd7JwmJCoOPpUqVyS0kxhn0bUte+FUC6EsZwFUqMgD3oTq2pXt7f+FcXkkxjG+eit3wMDt+pqVKPqKyVRGHgPUZZ4m0uGJdphh2OxZiTuPbFNS8KyapxO372vJbkWZDgEKqlmGcADoAMbb5qVK3K3SDwpV/g5aRYo2oPcIqrFEvIi4+93P4bVpvlwrlTgnbPpUqUsBJNuR+e9bvzccX3l5GpYRTeUE9kOMfkfxrpem2sOuxLcS7i0neSEMOokUgfLBP5VKlPHpihXWNKt7Th25jVACyeGMDoDt/Wi2iW8celRoo2IP8AapUpF2UbeIcijEUZA6LFjFY+HkB3xuBUqVRdkX0zTqW6pjuazz3SWlv4kueXHapUoMy7Eq+vHvJVmQ4Bzy9sDNe4yXzzjJqVKlZZkaPm2HWtNrEF3xvUqUbEZrAwKplfsBUqUyEB103KDnelrUpGZmAOBmpUq0ezIF7+pqVKlUsY/9k="/>
          <p:cNvSpPr>
            <a:spLocks noChangeAspect="1" noChangeArrowheads="1"/>
          </p:cNvSpPr>
          <p:nvPr/>
        </p:nvSpPr>
        <p:spPr bwMode="auto">
          <a:xfrm>
            <a:off x="63500" y="-541338"/>
            <a:ext cx="1619250" cy="11334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1510" name="Picture 6" descr="http://t2.gstatic.com/images?q=tbn:ANd9GcSGJrt3_EXJ5AoK8ZG8bsZQlVdIdKmGlglDIufXfP4k6FEzErYgNA"/>
          <p:cNvPicPr>
            <a:picLocks noChangeAspect="1" noChangeArrowheads="1"/>
          </p:cNvPicPr>
          <p:nvPr/>
        </p:nvPicPr>
        <p:blipFill>
          <a:blip r:embed="rId2" cstate="print"/>
          <a:srcRect/>
          <a:stretch>
            <a:fillRect/>
          </a:stretch>
        </p:blipFill>
        <p:spPr bwMode="auto">
          <a:xfrm>
            <a:off x="5148064" y="620688"/>
            <a:ext cx="3560812" cy="53285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wheel(4)">
                                      <p:cBhvr>
                                        <p:cTn id="7" dur="2000"/>
                                        <p:tgtEl>
                                          <p:spTgt spid="21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a:blipFill>
            <a:blip r:embed="rId2" cstate="print"/>
            <a:tile tx="0" ty="0" sx="100000" sy="100000" flip="none" algn="tl"/>
          </a:blipFill>
        </p:spPr>
        <p:txBody>
          <a:bodyPr>
            <a:normAutofit/>
          </a:bodyPr>
          <a:lstStyle/>
          <a:p>
            <a:pPr algn="ctr">
              <a:buNone/>
            </a:pPr>
            <a:r>
              <a:rPr lang="es-CO" i="1" dirty="0" smtClean="0"/>
              <a:t>     El texto sagrado dice que antes de que la gran tribulación final sobre la Tierra, “los </a:t>
            </a:r>
            <a:r>
              <a:rPr lang="es-CO" i="1" dirty="0" smtClean="0">
                <a:solidFill>
                  <a:srgbClr val="0070C0"/>
                </a:solidFill>
              </a:rPr>
              <a:t>siervos de Dios tienen que ser marcados con el sello de Dios”</a:t>
            </a:r>
            <a:r>
              <a:rPr lang="es-CO" i="1" dirty="0" smtClean="0"/>
              <a:t>.</a:t>
            </a:r>
          </a:p>
          <a:p>
            <a:pPr algn="ctr">
              <a:buNone/>
            </a:pPr>
            <a:r>
              <a:rPr lang="es-CO" i="1" dirty="0" smtClean="0"/>
              <a:t> </a:t>
            </a:r>
            <a:r>
              <a:rPr lang="es-CO" sz="3600" b="1" i="1" dirty="0" smtClean="0">
                <a:solidFill>
                  <a:srgbClr val="FF0000"/>
                </a:solidFill>
              </a:rPr>
              <a:t>Hay aquí dos cosas que señalar.</a:t>
            </a:r>
            <a:endParaRPr lang="es-CO" b="1" i="1" dirty="0" smtClean="0">
              <a:solidFill>
                <a:srgbClr val="FF0000"/>
              </a:solidFill>
            </a:endParaRPr>
          </a:p>
          <a:p>
            <a:pPr algn="ctr">
              <a:buNone/>
            </a:pPr>
            <a:r>
              <a:rPr lang="es-CO" sz="3300" b="1" i="1" dirty="0" smtClean="0">
                <a:solidFill>
                  <a:srgbClr val="FF0000"/>
                </a:solidFill>
              </a:rPr>
              <a:t>1)</a:t>
            </a:r>
            <a:r>
              <a:rPr lang="es-CO" b="1" i="1" dirty="0" smtClean="0">
                <a:solidFill>
                  <a:srgbClr val="FF0000"/>
                </a:solidFill>
              </a:rPr>
              <a:t>. </a:t>
            </a:r>
            <a:r>
              <a:rPr lang="es-CO" b="1" i="1" u="sng" dirty="0" smtClean="0"/>
              <a:t>El ángel con el sello viene de donde nace el Sol, del Oriente. </a:t>
            </a:r>
          </a:p>
          <a:p>
            <a:pPr algn="ctr">
              <a:buNone/>
            </a:pPr>
            <a:r>
              <a:rPr lang="es-CO" i="1" dirty="0" smtClean="0"/>
              <a:t>Todas las figuras de Juan quieren decir algo, y aparecen dos significados detrás de esta. </a:t>
            </a:r>
            <a:endParaRPr lang="es-CO" i="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82952" cy="6120680"/>
          </a:xfrm>
          <a:blipFill>
            <a:blip r:embed="rId2" cstate="print"/>
            <a:tile tx="0" ty="0" sx="100000" sy="100000" flip="none" algn="tl"/>
          </a:blipFill>
        </p:spPr>
        <p:txBody>
          <a:bodyPr>
            <a:normAutofit fontScale="85000" lnSpcReduction="10000"/>
          </a:bodyPr>
          <a:lstStyle/>
          <a:p>
            <a:pPr marL="514350" indent="-514350" algn="ctr">
              <a:buNone/>
            </a:pPr>
            <a:r>
              <a:rPr lang="es-CO" sz="3300" b="1" i="1" dirty="0" smtClean="0">
                <a:solidFill>
                  <a:srgbClr val="FF0000"/>
                </a:solidFill>
              </a:rPr>
              <a:t>(a)</a:t>
            </a:r>
            <a:r>
              <a:rPr lang="es-CO" i="1" dirty="0" smtClean="0"/>
              <a:t> El Este es donde nace el Sol todos los días, el supremo proveedor material de la luz y de la vida; </a:t>
            </a:r>
          </a:p>
          <a:p>
            <a:pPr marL="514350" indent="-514350" algn="ctr">
              <a:buNone/>
            </a:pPr>
            <a:r>
              <a:rPr lang="es-CO" i="1" dirty="0" smtClean="0"/>
              <a:t>  </a:t>
            </a:r>
          </a:p>
          <a:p>
            <a:pPr marL="514350" indent="-514350" algn="ctr">
              <a:buNone/>
            </a:pPr>
            <a:r>
              <a:rPr lang="es-CO" sz="3300" b="1" i="1" dirty="0" smtClean="0">
                <a:solidFill>
                  <a:srgbClr val="FF0000"/>
                </a:solidFill>
              </a:rPr>
              <a:t>(b)</a:t>
            </a:r>
            <a:r>
              <a:rPr lang="es-CO" i="1" dirty="0" smtClean="0"/>
              <a:t> y el ángel representa la vida y la luz que Dios da a Su pueblo diariamente aun cuando acechan la muerte y la destrucción. </a:t>
            </a:r>
          </a:p>
          <a:p>
            <a:pPr algn="ctr">
              <a:buNone/>
            </a:pPr>
            <a:endParaRPr lang="es-CO" b="1" i="1" dirty="0" smtClean="0">
              <a:solidFill>
                <a:srgbClr val="FF0000"/>
              </a:solidFill>
            </a:endParaRPr>
          </a:p>
          <a:p>
            <a:pPr algn="ctr">
              <a:buNone/>
            </a:pPr>
            <a:r>
              <a:rPr lang="es-CO" b="1" i="1" dirty="0" smtClean="0">
                <a:solidFill>
                  <a:srgbClr val="FF0000"/>
                </a:solidFill>
              </a:rPr>
              <a:t>(</a:t>
            </a:r>
            <a:r>
              <a:rPr lang="es-CO" sz="3800" b="1" i="1" dirty="0" smtClean="0">
                <a:solidFill>
                  <a:srgbClr val="FF0000"/>
                </a:solidFill>
              </a:rPr>
              <a:t>c</a:t>
            </a:r>
            <a:r>
              <a:rPr lang="es-CO" b="1" i="1" dirty="0" smtClean="0">
                <a:solidFill>
                  <a:srgbClr val="FF0000"/>
                </a:solidFill>
              </a:rPr>
              <a:t>)</a:t>
            </a:r>
            <a:r>
              <a:rPr lang="es-CO" b="1" i="1" dirty="0" smtClean="0"/>
              <a:t> </a:t>
            </a:r>
            <a:r>
              <a:rPr lang="es-CO" i="1" dirty="0" smtClean="0"/>
              <a:t>Los magos llegaron a Palestina buscando al Rey que había de nacer, porque "</a:t>
            </a:r>
            <a:r>
              <a:rPr lang="es-CO" b="1" i="1" dirty="0" smtClean="0"/>
              <a:t>Su estrella hemos visto en el Oriente”</a:t>
            </a:r>
            <a:r>
              <a:rPr lang="es-CO" i="1" dirty="0" smtClean="0"/>
              <a:t> </a:t>
            </a:r>
            <a:r>
              <a:rPr lang="es-CO" i="1" dirty="0" smtClean="0">
                <a:solidFill>
                  <a:srgbClr val="FF0000"/>
                </a:solidFill>
              </a:rPr>
              <a:t>(Mat 2:2 ). </a:t>
            </a:r>
            <a:r>
              <a:rPr lang="es-CO" i="1" dirty="0" smtClean="0">
                <a:solidFill>
                  <a:srgbClr val="0070C0"/>
                </a:solidFill>
              </a:rPr>
              <a:t>Precisamente, esta fue la que los guió asta el pesebre. </a:t>
            </a:r>
          </a:p>
          <a:p>
            <a:endParaRPr lang="es-CO" dirty="0"/>
          </a:p>
        </p:txBody>
      </p:sp>
      <p:sp>
        <p:nvSpPr>
          <p:cNvPr id="1026" name="AutoShape 2" descr="data:image/jpeg;base64,/9j/4AAQSkZJRgABAQAAAQABAAD/2wBDAAkGBwgHBgkIBwgKCgkLDRYPDQwMDRsUFRAWIB0iIiAdHx8kKDQsJCYxJx8fLT0tMTU3Ojo6Iys/RD84QzQ5Ojf/2wBDAQoKCg0MDRoPDxo3JR8lNzc3Nzc3Nzc3Nzc3Nzc3Nzc3Nzc3Nzc3Nzc3Nzc3Nzc3Nzc3Nzc3Nzc3Nzc3Nzc3Nzf/wAARCACLALsDASIAAhEBAxEB/8QAHAAAAQUBAQEAAAAAAAAAAAAAAgABAwQFBwYI/8QAOxAAAgEDAwIFAQYEBAYDAAAAAQIDAAQRBRIhMUEGEyJRYYEUFTJCcZFSodHwBzNykiMlQ1OCsWLB4f/EABkBAAMBAQEAAAAAAAAAAAAAAAECAwAEBf/EACYRAAMAAgEEAgICAwAAAAAAAAABAgMREgQhMVETQRQiMmFCgZH/2gAMAwEAAhEDEQA/AK9t43t/DOk2NodOLO9uJY40ASNt2SMcnBz1+a0dM8TzXmpwTyBwtyDGLSBDi3fAJ8xiNp6HHQjPQ5rjDXU87IjTMUQBU3NnYoOQM+wr0nhe+1y5u0txrUtjEFUb5tzL6iMD6n3PXuDXNWJaOuMqdHpPGviKa78S22lpKPs9lJukKLgu2BxgtzjPx3r1Pgx9U0vSfs8nm3a2wKxRNEYeDznLdeemCAB2rkW66uNcaTHnXizeX5W3LStk7gufj3Oea6p4KtZLXSRA1s0bbjuVo2QAHp6W746kZ7c1LKuMJIrh1dPZ7VLmeaFX9CkqCVPUH2pCS4I9cgX/AErWcN+c5POOfeobK/S+Mv2eVn8pyjEdMg4P/oiuJ/J7OvhPo2cMORNye4NROUYkFtxHvVQIeetLyyaTjX3QUixiI8bwpojFAigtJuJ9qriE9gKfyCR0FK5b+xtExhiXLluPaoVYbCw4HQA0/lMcZPSn8nP5hWS9sKG8yPfgqcDiiaWDaQsRz+tLyMdxTGPHfFbjPs3kYvGp9KD9TUguwowAf9oqNkJORzTGLvkVuMvyZoka8XJwnXr2oGuiw5X9qXk5H/5QmFuymiphA0xpJ3kGAoBH5h1phMxAWQAj5FH5D44BzRC1c9abcJC9yAyYOF5A9xQvIWHQCrYsmPWnGnknk0yuPIN/2UWfPHtTeafj9qutYHsD9acWHHIb96PySb/Z8xxqSwC556YFelg069uLi3dJrq/CqI3S3iYlcsw8s5GFP6j83bg0K6VFHOiXscdkRPzEYjJhfSCfMBJYYbOB7E9a97N4gi8FaRDYxQzPBPulidPRIsgYZ3A9jwc85x05r0slv/FbZ5uONbbPMaR4bnvJIXVZE038kUqqXL8cbCDkZyevI6dOerWFtJZWMFhKUWZF2NgtgqOCVzyByOucZxXGbrWrO+vXntluLKZrk3L3Eku8e59A75xjnjGKlu/GmpSXUE8mo31wYwwONqiRgTg8YOCCMjHHzUM2LNk8MvGXHHg6veLKksNjpitEGIXcrhgBzuKhuSBjt/Wt2x0y3tom2Fgq8s5AGT+tcd0I6n4w1a3ubu5mgEUh8x4c7okwOUBYEKclSRnb157eh8dza1eBbHSLN4rJGJia33M9wB+InHQAc8/QmuW+mybU8ivzbXY6QbZiCUQ7f4iRTixl/wC1/OvPf4dWlymgR3OoSzSTzMSRKGBUgkcqwGDkHtz17160frUKxOXrZvkvRAti3G6LP/n0qQ2Q4wsa47FutSZPc5pZpPi9sV1fsZbVB+Jox+nNJrO2/jOfilmnBrfBPsH7exjbQAYUufpS+zQgZIP9/WnzSpvik37ewTBbH8Sc03kQA8D+VFTUfikPf2MYoscDH0ptie2fpiipqKxSbv7EFjH5T9af09lFNSpljk2hzt9qQ2/w/uaalTLHJtDg46KKW8+wpqaipn0bRxHSvG2m35sNO8SWnlRQxNFJOjfiJIGGBA2jrn9BngVseIb3TvF1xcWSQ7fsCmVEkTyy5CjBZz+FefwgZbjkDNYXiXQUNqs1zPZW91M/nsIyohRSMtt2lizFtvHfsBXnJ79BpG17uRp5EMTIjq5bH5myPSpHsTnAPFejwmv2k5uTXaj3epeB7MW76hZRafAZI1TZdMPKjkJ2llGADwc4I6gdc1DongOBNHv73WJrO4McJktkgYJg8kliAMjpgHOO2Olc+nvJp23STuIQUIBkMpiwAQQx5BznvxyK6R4F13w9DDaWxQyaqGcyXLxFmIC8YLckkYXavPTjilyLJE9mGeFMnh0q88K6ohiv2t4bi4McJ8oeXsIAViR0bGQcDA5OOa9JBdaL4dnuGbUk87aBJbxg5UknovOAOeB85rxfizxXNDqNlfw2W6GFnRi6GORpBxwQTggEc+46Vi6xew391982l7LJdIiO8YdQYQvUb8DeSdvQZ9RJzUvjq1uivJLsdCsbjWdU8Uec0VydNVVmWB38lwMegnAGTyTsYgYb3GK97muQRf4gvc6ZZwWME8WpOUgN5PICJPfLADnp7dzkYrp2jve/Z2j1H1Tqc+YBhXB5GB2x0xk9M96hmlp90MjRpU1LFQ2MFSpqVDYBU+aamrbCETQ5pU1HZh80simps0dhCpUOaWaPIwVNTZpia3IwVKhzSzR5G0cRXTdXXVYbPWLT72RrYn7NcygLbEnlwwyAMgZIPc8d6z08ILqes3MVvI0UccSzbQ/m7B6dyl8fixk9MdKhj1V7u7kli1C5hRYPVNaw7EGAQEAbOCC59Weh4x30fD3h2/vbaGaVWMUrSebAYmUpkYUnG0lSBnk7fcc5r0W6lbb0cySp9kWYfCWm63axNpqTxQQlUmu5HUAYGGGTw/qz04Hv2re0rwHpujXbyXM8so8v0+ftXDdyGU9enGR3+mv4O1CCdprP7WyvFL5aWCRBVRVTJA4yQeuSetbUOtaabH7RBcw+Rb+mbfIAYcDBDc8EdDXFkzZPCLrHKZ5B9I0LSbO5uNPtvOuJnzAvlM7rwc85GD6scnB496xNI8M3GuXd1/y2GC3ibyoo3uRmIKQWQcNjIlJ54HTjrXT7fUbS/t4NRsi08MhKK3lspcc4IDAE8jg981k3l/c6XqTRaXp+6e5cO8EjECYsD6t5OF4Udj3GOlLOetOfsbimUV8CxLrct1G1xsAjyk029ZTuBZwcZUjHA/b2r2enwzW9sIbiYTOrNh9pBK59Oc98Y5oNMvlvoN+3y5VO2SInlG9u304FXK58mWqfcGtCFEKEUVS5mFSpUqHMA1Kipq3MINNRGhplQRjSpUJo8wiBp80Jps0yoOgs0s0OabNHkHQeaWaHNDmts2jk3ifTrEyyQ6a+n20bFYfswYxssmcKWA/LuUduD8dLOheHFlRTczXXl3GWiNtdASFs5f0jjaAAMH5HtXlfDGpTkxxaVbxTSCTaYJZV9Zx6TtCjGOnDHr0rplhpNjqjQaqsESy7iVUptaLruUgf/Id89K7szeOdNk8eqW0W30xQY5bQxLdoiok9xHudUA7dOcZ5/ka854l8FyaltaFp7m6ljkBmupAPKbIZCwAxsIDA8E524xya0/EXhIXkltcWF3dQTWxDAySGQAAg4G7JB4HI4+KSN4ltmklcJdQLbCNVGI9hHBOOd5IOTnaOOK5otrvNf9Kcdo87YanrOhpYaVaXsFy0e1hGgMuAR6txwPLUBuB85zXubSa6kvyZNFVI5ogzXgmDqQOVBB5zk1RsLqG+KxadC9rDFtRDLAEZtrZKhmbkEY5APGevSt+BLiOJUkkBCjqvqYn9T/Sp5si34NrRDLcanY6e01ybKeUAcojxru9j+Mgdee3f3rEn8dLA6wT2sa3coAgi8wkSOeAN2MdSM88dea0NbkvRFNGu+RNoKSLJ5eD2HQZPxnuKvafbmeOQ3kb7ZAB5cyKH9zkqTn4/T61FVMrdLZtJLbLWjah95WSzlFjYkhog27YR1B4/vr3rQqrZ2dtZhhaxCJXOWVemffFWciuaqW+xNpb7D09LIpGk5CiOKHNImgZqZUFIcmgJoS4HJxUZlU/mH71RbHUku6hLVGZBQmQU62MpJC1DmojKKbzRVEmPxJs0xaoTLQGamUsPEs7qbPzVUz4pvP8A7zTKGbRy3wja3FvO8Utm86x2mQQSN2OCFAA6jIw2Rleo769prFpohWS90kWlyqiNQHLSyY/iY8lfYmsJJo7m0iu9Yt5p5JZd8cVsGCoV5YkgliSCc5J+ma9Z4b0lZLG1l1GNWmh2SQtG2ApAAOCpwwLAtjpzyM5ruza80LintpHo9JujeWkN2VCb1J2ggj9wTV0dMHJHsagDUQevNru+xfgO8OHLr6srtZGPpYUo5nj9KAyAc7CcOo+vUf3zTh807BXGG+nPSpsRyZd3dXbXeyJN9vhvNhePflSQvGOw6nPJ5xWlbXSvPHbGb/iBd2EUgEA45z0HSs6++wfZ5JLidTEx8p5FmIAOccgHFXNPs5orqe5ubkTvIRsPlquwe3Hb/wB0L1xA5Rsg0a1WVjUisa5GRclgEU55qIGiBNT5E2hNn2qBs5/CxqctUZammmhkVnBP/TP1NRtv/g/nVlmFRM1dE5P6LS2V28zsuKjYSVZLVGzVabZRMrGOQ96WJe1TlqAtVptj+SBlmPf+dCY5T+b+dTlqAtVFbDx2QGFz1Y/vTeQ38dTFqHdTq6A5RxXwzZ61NdRzWwkRMERTTR705HCsW4IYDHHT25rskDERICNpwMge9Z0LRwKoRAiYA2gYx7ULapDHcLAT6zw3HT2/f+tWzU8v0JhxziXk2Q9EHqgtwGAYHg8g+9GJx0zzXK4Z0dmXg1GWJU7cbscZ96oiYe9GJh71N42ZyDY6ckc81xdeVLNIwI2pgKAABx79ea1VfpWeJvmjWb5qVxT8k3jZpK9SKwPNZonqVbge9c9Y2TrEzSRqkHNUI5xkV6S0ii+zo2FORmtg6O898U0jjz18a20ZLEVCzCrOsCOCRdhAJGSKyHuPmleC4ty/oriXOeSLLMKiZ6rNcfNRNP8ANWjEzpnEy0zio2eqrTfNRmeuicTKKEi0XoC9VGuPmga4PvVpxMPZF0yVG0lUTcfNC0xqqxMR2i6ZaHzKoGf5oTPVFiE5o8LL4hntNJsCsqGQKhlQY9Q6EY+nX56UE/iu3nT7RJHE0q5CQuWwDx1P6bq8MZnZcM5K+xbNDvyCCa9H4pPI/Js6RD4tWS5iBcJGNo2Bcc4Ofp/fatyx1+1u4y0bMQpwWxwT3x7j5rjYkYvudmJPUk81bt7+aIriSRSgwmHICfpSPBLKT1d/Z2JNWgf/ACyzcDJA6Zo/vaEHncD7HiuTRaxcRqQLib6SH+tIahI4y/4vlqT8eSy6uvZ1v75gHUn9x/WiXW4D0ycdcEVyQX645yT+tJb9gc0r6aPRRdVXs64NetsZ7d/UKQ8SWeceYv8AvFch+8W3Y4qVdRI7VN9LHopPUtnX08R2naRf94q5F4tVFCpcAD/WK4v95SA/iA+Kl+85OfXj9Ki+knzoqrx3/I67c+JYZH3SSqzfMgqt9+xONyAMPcSCuRy6hKzbhI2enWoZNQmPWR+e+elPHST6FvNMdpOvPrkY/Ko/V6Aa2smdiqcdcPnFcgS/lRsiaUfO8inN/cdPNbb3G41ddNK+iD6qvZ1t9YwMlVA+XrC17xS1nGssJjkQ8GMScn9OK57NeSOuC7H/AMqpPIz8MxOPc1ScEkL6u/Z6K+8aapO5a2ne3BGNoIb/AOqu2HjS4Rd14xZlAwAD6sZznmvHA4pt1UeOdeDn/Iyb3s9zP42+03EKqBDbrgy8nJ+BV9vGcLem0gMzAc5O0D61zgt27U28joSBW+OQ/kWe9vvGbPDJHEjQybcBsBiD+h7dK8vNr+qSyM7X84J/hbaP2HFZoy3U8/NAQ2e1MpSEeWn9keeKQPGaTdqEUxEkyCOKcEjtQYp17VgkquRRByenWoh+I0l4PHtWCmT7sdaRkPaohSoDKmSZP1ogx7UOOKO25kAPStoeW9hqXJ6EmrUcBb/MkVBjP4gf5VYRVAxgdaq3yhZcLwNoOKTtsv3SIZW2uVBzjuKhd6ZutRt1pkidWwi2KYEmgapF6USW2MzcYqPPNE1NgbaKEYx4oc05NMawB+tEF45oOxol/CaxiQkjoOKDNLqKbNYx/9k="/>
          <p:cNvSpPr>
            <a:spLocks noChangeAspect="1" noChangeArrowheads="1"/>
          </p:cNvSpPr>
          <p:nvPr/>
        </p:nvSpPr>
        <p:spPr bwMode="auto">
          <a:xfrm>
            <a:off x="63500" y="-515938"/>
            <a:ext cx="1419225" cy="10572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eg;base64,/9j/4AAQSkZJRgABAQAAAQABAAD/2wBDAAkGBwgHBgkIBwgKCgkLDRYPDQwMDRsUFRAWIB0iIiAdHx8kKDQsJCYxJx8fLT0tMTU3Ojo6Iys/RD84QzQ5Ojf/2wBDAQoKCg0MDRoPDxo3JR8lNzc3Nzc3Nzc3Nzc3Nzc3Nzc3Nzc3Nzc3Nzc3Nzc3Nzc3Nzc3Nzc3Nzc3Nzc3Nzc3Nzf/wAARCACLALsDASIAAhEBAxEB/8QAHAAAAQUBAQEAAAAAAAAAAAAAAgABAwQFBwYI/8QAOxAAAgEDAwIFAQYEBAYDAAAAAQIDAAQRBRIhMUEGEyJRYYEUFTJCcZFSodHwBzNykiMlQ1OCsWLB4f/EABkBAAMBAQEAAAAAAAAAAAAAAAECAwAEBf/EACYRAAMAAgEEAgICAwAAAAAAAAABAgMREgQhMVETQRQiMmFCgZH/2gAMAwEAAhEDEQA/AK9t43t/DOk2NodOLO9uJY40ASNt2SMcnBz1+a0dM8TzXmpwTyBwtyDGLSBDi3fAJ8xiNp6HHQjPQ5rjDXU87IjTMUQBU3NnYoOQM+wr0nhe+1y5u0txrUtjEFUb5tzL6iMD6n3PXuDXNWJaOuMqdHpPGviKa78S22lpKPs9lJukKLgu2BxgtzjPx3r1Pgx9U0vSfs8nm3a2wKxRNEYeDznLdeemCAB2rkW66uNcaTHnXizeX5W3LStk7gufj3Oea6p4KtZLXSRA1s0bbjuVo2QAHp6W746kZ7c1LKuMJIrh1dPZ7VLmeaFX9CkqCVPUH2pCS4I9cgX/AErWcN+c5POOfeobK/S+Mv2eVn8pyjEdMg4P/oiuJ/J7OvhPo2cMORNye4NROUYkFtxHvVQIeetLyyaTjX3QUixiI8bwpojFAigtJuJ9qriE9gKfyCR0FK5b+xtExhiXLluPaoVYbCw4HQA0/lMcZPSn8nP5hWS9sKG8yPfgqcDiiaWDaQsRz+tLyMdxTGPHfFbjPs3kYvGp9KD9TUguwowAf9oqNkJORzTGLvkVuMvyZoka8XJwnXr2oGuiw5X9qXk5H/5QmFuymiphA0xpJ3kGAoBH5h1phMxAWQAj5FH5D44BzRC1c9abcJC9yAyYOF5A9xQvIWHQCrYsmPWnGnknk0yuPIN/2UWfPHtTeafj9qutYHsD9acWHHIb96PySb/Z8xxqSwC556YFelg069uLi3dJrq/CqI3S3iYlcsw8s5GFP6j83bg0K6VFHOiXscdkRPzEYjJhfSCfMBJYYbOB7E9a97N4gi8FaRDYxQzPBPulidPRIsgYZ3A9jwc85x05r0slv/FbZ5uONbbPMaR4bnvJIXVZE038kUqqXL8cbCDkZyevI6dOerWFtJZWMFhKUWZF2NgtgqOCVzyByOucZxXGbrWrO+vXntluLKZrk3L3Eku8e59A75xjnjGKlu/GmpSXUE8mo31wYwwONqiRgTg8YOCCMjHHzUM2LNk8MvGXHHg6veLKksNjpitEGIXcrhgBzuKhuSBjt/Wt2x0y3tom2Fgq8s5AGT+tcd0I6n4w1a3ubu5mgEUh8x4c7okwOUBYEKclSRnb157eh8dza1eBbHSLN4rJGJia33M9wB+InHQAc8/QmuW+mybU8ivzbXY6QbZiCUQ7f4iRTixl/wC1/OvPf4dWlymgR3OoSzSTzMSRKGBUgkcqwGDkHtz17160frUKxOXrZvkvRAti3G6LP/n0qQ2Q4wsa47FutSZPc5pZpPi9sV1fsZbVB+Jox+nNJrO2/jOfilmnBrfBPsH7exjbQAYUufpS+zQgZIP9/WnzSpvik37ewTBbH8Sc03kQA8D+VFTUfikPf2MYoscDH0ptie2fpiipqKxSbv7EFjH5T9af09lFNSpljk2hzt9qQ2/w/uaalTLHJtDg46KKW8+wpqaipn0bRxHSvG2m35sNO8SWnlRQxNFJOjfiJIGGBA2jrn9BngVseIb3TvF1xcWSQ7fsCmVEkTyy5CjBZz+FefwgZbjkDNYXiXQUNqs1zPZW91M/nsIyohRSMtt2lizFtvHfsBXnJ79BpG17uRp5EMTIjq5bH5myPSpHsTnAPFejwmv2k5uTXaj3epeB7MW76hZRafAZI1TZdMPKjkJ2llGADwc4I6gdc1DongOBNHv73WJrO4McJktkgYJg8kliAMjpgHOO2Olc+nvJp23STuIQUIBkMpiwAQQx5BznvxyK6R4F13w9DDaWxQyaqGcyXLxFmIC8YLckkYXavPTjilyLJE9mGeFMnh0q88K6ohiv2t4bi4McJ8oeXsIAViR0bGQcDA5OOa9JBdaL4dnuGbUk87aBJbxg5UknovOAOeB85rxfizxXNDqNlfw2W6GFnRi6GORpBxwQTggEc+46Vi6xew391982l7LJdIiO8YdQYQvUb8DeSdvQZ9RJzUvjq1uivJLsdCsbjWdU8Uec0VydNVVmWB38lwMegnAGTyTsYgYb3GK97muQRf4gvc6ZZwWME8WpOUgN5PICJPfLADnp7dzkYrp2jve/Z2j1H1Tqc+YBhXB5GB2x0xk9M96hmlp90MjRpU1LFQ2MFSpqVDYBU+aamrbCETQ5pU1HZh80simps0dhCpUOaWaPIwVNTZpia3IwVKhzSzR5G0cRXTdXXVYbPWLT72RrYn7NcygLbEnlwwyAMgZIPc8d6z08ILqes3MVvI0UccSzbQ/m7B6dyl8fixk9MdKhj1V7u7kli1C5hRYPVNaw7EGAQEAbOCC59Weh4x30fD3h2/vbaGaVWMUrSebAYmUpkYUnG0lSBnk7fcc5r0W6lbb0cySp9kWYfCWm63axNpqTxQQlUmu5HUAYGGGTw/qz04Hv2re0rwHpujXbyXM8so8v0+ftXDdyGU9enGR3+mv4O1CCdprP7WyvFL5aWCRBVRVTJA4yQeuSetbUOtaabH7RBcw+Rb+mbfIAYcDBDc8EdDXFkzZPCLrHKZ5B9I0LSbO5uNPtvOuJnzAvlM7rwc85GD6scnB496xNI8M3GuXd1/y2GC3ibyoo3uRmIKQWQcNjIlJ54HTjrXT7fUbS/t4NRsi08MhKK3lspcc4IDAE8jg981k3l/c6XqTRaXp+6e5cO8EjECYsD6t5OF4Udj3GOlLOetOfsbimUV8CxLrct1G1xsAjyk029ZTuBZwcZUjHA/b2r2enwzW9sIbiYTOrNh9pBK59Oc98Y5oNMvlvoN+3y5VO2SInlG9u304FXK58mWqfcGtCFEKEUVS5mFSpUqHMA1Kipq3MINNRGhplQRjSpUJo8wiBp80Jps0yoOgs0s0OabNHkHQeaWaHNDmts2jk3ifTrEyyQ6a+n20bFYfswYxssmcKWA/LuUduD8dLOheHFlRTczXXl3GWiNtdASFs5f0jjaAAMH5HtXlfDGpTkxxaVbxTSCTaYJZV9Zx6TtCjGOnDHr0rplhpNjqjQaqsESy7iVUptaLruUgf/Id89K7szeOdNk8eqW0W30xQY5bQxLdoiok9xHudUA7dOcZ5/ka854l8FyaltaFp7m6ljkBmupAPKbIZCwAxsIDA8E524xya0/EXhIXkltcWF3dQTWxDAySGQAAg4G7JB4HI4+KSN4ltmklcJdQLbCNVGI9hHBOOd5IOTnaOOK5otrvNf9Kcdo87YanrOhpYaVaXsFy0e1hGgMuAR6txwPLUBuB85zXubSa6kvyZNFVI5ogzXgmDqQOVBB5zk1RsLqG+KxadC9rDFtRDLAEZtrZKhmbkEY5APGevSt+BLiOJUkkBCjqvqYn9T/Sp5si34NrRDLcanY6e01ybKeUAcojxru9j+Mgdee3f3rEn8dLA6wT2sa3coAgi8wkSOeAN2MdSM88dea0NbkvRFNGu+RNoKSLJ5eD2HQZPxnuKvafbmeOQ3kb7ZAB5cyKH9zkqTn4/T61FVMrdLZtJLbLWjah95WSzlFjYkhog27YR1B4/vr3rQqrZ2dtZhhaxCJXOWVemffFWciuaqW+xNpb7D09LIpGk5CiOKHNImgZqZUFIcmgJoS4HJxUZlU/mH71RbHUku6hLVGZBQmQU62MpJC1DmojKKbzRVEmPxJs0xaoTLQGamUsPEs7qbPzVUz4pvP8A7zTKGbRy3wja3FvO8Utm86x2mQQSN2OCFAA6jIw2Rleo769prFpohWS90kWlyqiNQHLSyY/iY8lfYmsJJo7m0iu9Yt5p5JZd8cVsGCoV5YkgliSCc5J+ma9Z4b0lZLG1l1GNWmh2SQtG2ApAAOCpwwLAtjpzyM5ruza80LintpHo9JujeWkN2VCb1J2ggj9wTV0dMHJHsagDUQevNru+xfgO8OHLr6srtZGPpYUo5nj9KAyAc7CcOo+vUf3zTh807BXGG+nPSpsRyZd3dXbXeyJN9vhvNhePflSQvGOw6nPJ5xWlbXSvPHbGb/iBd2EUgEA45z0HSs6++wfZ5JLidTEx8p5FmIAOccgHFXNPs5orqe5ubkTvIRsPlquwe3Hb/wB0L1xA5Rsg0a1WVjUisa5GRclgEU55qIGiBNT5E2hNn2qBs5/CxqctUZammmhkVnBP/TP1NRtv/g/nVlmFRM1dE5P6LS2V28zsuKjYSVZLVGzVabZRMrGOQ96WJe1TlqAtVptj+SBlmPf+dCY5T+b+dTlqAtVFbDx2QGFz1Y/vTeQ38dTFqHdTq6A5RxXwzZ61NdRzWwkRMERTTR705HCsW4IYDHHT25rskDERICNpwMge9Z0LRwKoRAiYA2gYx7ULapDHcLAT6zw3HT2/f+tWzU8v0JhxziXk2Q9EHqgtwGAYHg8g+9GJx0zzXK4Z0dmXg1GWJU7cbscZ96oiYe9GJh71N42ZyDY6ckc81xdeVLNIwI2pgKAABx79ea1VfpWeJvmjWb5qVxT8k3jZpK9SKwPNZonqVbge9c9Y2TrEzSRqkHNUI5xkV6S0ii+zo2FORmtg6O898U0jjz18a20ZLEVCzCrOsCOCRdhAJGSKyHuPmleC4ty/oriXOeSLLMKiZ6rNcfNRNP8ANWjEzpnEy0zio2eqrTfNRmeuicTKKEi0XoC9VGuPmga4PvVpxMPZF0yVG0lUTcfNC0xqqxMR2i6ZaHzKoGf5oTPVFiE5o8LL4hntNJsCsqGQKhlQY9Q6EY+nX56UE/iu3nT7RJHE0q5CQuWwDx1P6bq8MZnZcM5K+xbNDvyCCa9H4pPI/Js6RD4tWS5iBcJGNo2Bcc4Ofp/fatyx1+1u4y0bMQpwWxwT3x7j5rjYkYvudmJPUk81bt7+aIriSRSgwmHICfpSPBLKT1d/Z2JNWgf/ACyzcDJA6Zo/vaEHncD7HiuTRaxcRqQLib6SH+tIahI4y/4vlqT8eSy6uvZ1v75gHUn9x/WiXW4D0ycdcEVyQX645yT+tJb9gc0r6aPRRdVXs64NetsZ7d/UKQ8SWeceYv8AvFch+8W3Y4qVdRI7VN9LHopPUtnX08R2naRf94q5F4tVFCpcAD/WK4v95SA/iA+Kl+85OfXj9Ki+knzoqrx3/I67c+JYZH3SSqzfMgqt9+xONyAMPcSCuRy6hKzbhI2enWoZNQmPWR+e+elPHST6FvNMdpOvPrkY/Ko/V6Aa2smdiqcdcPnFcgS/lRsiaUfO8inN/cdPNbb3G41ddNK+iD6qvZ1t9YwMlVA+XrC17xS1nGssJjkQ8GMScn9OK57NeSOuC7H/AMqpPIz8MxOPc1ScEkL6u/Z6K+8aapO5a2ne3BGNoIb/AOqu2HjS4Rd14xZlAwAD6sZznmvHA4pt1UeOdeDn/Iyb3s9zP42+03EKqBDbrgy8nJ+BV9vGcLem0gMzAc5O0D61zgt27U28joSBW+OQ/kWe9vvGbPDJHEjQybcBsBiD+h7dK8vNr+qSyM7X84J/hbaP2HFZoy3U8/NAQ2e1MpSEeWn9keeKQPGaTdqEUxEkyCOKcEjtQYp17VgkquRRByenWoh+I0l4PHtWCmT7sdaRkPaohSoDKmSZP1ogx7UOOKO25kAPStoeW9hqXJ6EmrUcBb/MkVBjP4gf5VYRVAxgdaq3yhZcLwNoOKTtsv3SIZW2uVBzjuKhd6ZutRt1pkidWwi2KYEmgapF6USW2MzcYqPPNE1NgbaKEYx4oc05NMawB+tEF45oOxol/CaxiQkjoOKDNLqKbNYx/9k="/>
          <p:cNvSpPr>
            <a:spLocks noChangeAspect="1" noChangeArrowheads="1"/>
          </p:cNvSpPr>
          <p:nvPr/>
        </p:nvSpPr>
        <p:spPr bwMode="auto">
          <a:xfrm>
            <a:off x="63500" y="-515938"/>
            <a:ext cx="1419225" cy="10572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3.gstatic.com/images?q=tbn:ANd9GcQNeGd3JRES4YHksRly1huFHi1RAaS0HCPknCq0m1HK7BbJdR7uEg"/>
          <p:cNvPicPr>
            <a:picLocks noChangeAspect="1" noChangeArrowheads="1"/>
          </p:cNvPicPr>
          <p:nvPr/>
        </p:nvPicPr>
        <p:blipFill>
          <a:blip r:embed="rId3" cstate="print"/>
          <a:srcRect/>
          <a:stretch>
            <a:fillRect/>
          </a:stretch>
        </p:blipFill>
        <p:spPr bwMode="auto">
          <a:xfrm>
            <a:off x="6012160" y="332657"/>
            <a:ext cx="2755007" cy="1872207"/>
          </a:xfrm>
          <a:prstGeom prst="rect">
            <a:avLst/>
          </a:prstGeom>
          <a:noFill/>
        </p:spPr>
      </p:pic>
      <p:pic>
        <p:nvPicPr>
          <p:cNvPr id="1032" name="Picture 8" descr="http://t3.gstatic.com/images?q=tbn:ANd9GcRfU70eosKaoXvUVjcXDm2tsjrP3wMFj6qDDFRRpHqI057rUhSrTA"/>
          <p:cNvPicPr>
            <a:picLocks noChangeAspect="1" noChangeArrowheads="1"/>
          </p:cNvPicPr>
          <p:nvPr/>
        </p:nvPicPr>
        <p:blipFill>
          <a:blip r:embed="rId4" cstate="print"/>
          <a:srcRect/>
          <a:stretch>
            <a:fillRect/>
          </a:stretch>
        </p:blipFill>
        <p:spPr bwMode="auto">
          <a:xfrm>
            <a:off x="5940152" y="4509120"/>
            <a:ext cx="2952328" cy="2088232"/>
          </a:xfrm>
          <a:prstGeom prst="rect">
            <a:avLst/>
          </a:prstGeom>
          <a:noFill/>
        </p:spPr>
      </p:pic>
      <p:pic>
        <p:nvPicPr>
          <p:cNvPr id="1034" name="Picture 10" descr="http://t0.gstatic.com/images?q=tbn:ANd9GcRKMbNVf0JNoJEtncf3dl5AX-6CP_WaCNRv5G2wxNams_hsctLb-g"/>
          <p:cNvPicPr>
            <a:picLocks noChangeAspect="1" noChangeArrowheads="1"/>
          </p:cNvPicPr>
          <p:nvPr/>
        </p:nvPicPr>
        <p:blipFill>
          <a:blip r:embed="rId5" cstate="print"/>
          <a:srcRect/>
          <a:stretch>
            <a:fillRect/>
          </a:stretch>
        </p:blipFill>
        <p:spPr bwMode="auto">
          <a:xfrm>
            <a:off x="6084168" y="2420888"/>
            <a:ext cx="2659757" cy="199605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ppt_x"/>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34"/>
                                        </p:tgtEl>
                                        <p:attrNameLst>
                                          <p:attrName>style.visibility</p:attrName>
                                        </p:attrNameLst>
                                      </p:cBhvr>
                                      <p:to>
                                        <p:strVal val="visible"/>
                                      </p:to>
                                    </p:set>
                                    <p:anim calcmode="lin" valueType="num">
                                      <p:cBhvr additive="base">
                                        <p:cTn id="25" dur="500" fill="hold"/>
                                        <p:tgtEl>
                                          <p:spTgt spid="1034"/>
                                        </p:tgtEl>
                                        <p:attrNameLst>
                                          <p:attrName>ppt_x</p:attrName>
                                        </p:attrNameLst>
                                      </p:cBhvr>
                                      <p:tavLst>
                                        <p:tav tm="0">
                                          <p:val>
                                            <p:strVal val="#ppt_x"/>
                                          </p:val>
                                        </p:tav>
                                        <p:tav tm="100000">
                                          <p:val>
                                            <p:strVal val="#ppt_x"/>
                                          </p:val>
                                        </p:tav>
                                      </p:tavLst>
                                    </p:anim>
                                    <p:anim calcmode="lin" valueType="num">
                                      <p:cBhvr additive="base">
                                        <p:cTn id="26" dur="500" fill="hold"/>
                                        <p:tgtEl>
                                          <p:spTgt spid="1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to="" calcmode="lin" valueType="num">
                                      <p:cBhvr>
                                        <p:cTn id="31" dur="1" fill="hold"/>
                                        <p:tgtEl>
                                          <p:spTgt spid="3">
                                            <p:txEl>
                                              <p:pRg st="2" end="2"/>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32"/>
                                        </p:tgtEl>
                                        <p:attrNameLst>
                                          <p:attrName>style.visibility</p:attrName>
                                        </p:attrNameLst>
                                      </p:cBhvr>
                                      <p:to>
                                        <p:strVal val="visible"/>
                                      </p:to>
                                    </p:set>
                                    <p:anim calcmode="lin" valueType="num">
                                      <p:cBhvr additive="base">
                                        <p:cTn id="36" dur="500" fill="hold"/>
                                        <p:tgtEl>
                                          <p:spTgt spid="1032"/>
                                        </p:tgtEl>
                                        <p:attrNameLst>
                                          <p:attrName>ppt_x</p:attrName>
                                        </p:attrNameLst>
                                      </p:cBhvr>
                                      <p:tavLst>
                                        <p:tav tm="0">
                                          <p:val>
                                            <p:strVal val="#ppt_x"/>
                                          </p:val>
                                        </p:tav>
                                        <p:tav tm="100000">
                                          <p:val>
                                            <p:strVal val="#ppt_x"/>
                                          </p:val>
                                        </p:tav>
                                      </p:tavLst>
                                    </p:anim>
                                    <p:anim calcmode="lin" valueType="num">
                                      <p:cBhvr additive="base">
                                        <p:cTn id="37" dur="500" fill="hold"/>
                                        <p:tgtEl>
                                          <p:spTgt spid="103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to="" calcmode="lin" valueType="num">
                                      <p:cBhvr>
                                        <p:cTn id="4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944216"/>
          </a:xfrm>
          <a:blipFill>
            <a:blip r:embed="rId2" cstate="print"/>
            <a:tile tx="0" ty="0" sx="100000" sy="100000" flip="none" algn="tl"/>
          </a:blipFill>
        </p:spPr>
        <p:txBody>
          <a:bodyPr>
            <a:normAutofit fontScale="85000" lnSpcReduction="10000"/>
          </a:bodyPr>
          <a:lstStyle/>
          <a:p>
            <a:pPr>
              <a:buNone/>
            </a:pPr>
            <a:r>
              <a:rPr lang="es-CO" sz="3600" b="1" dirty="0" smtClean="0">
                <a:solidFill>
                  <a:srgbClr val="FF0000"/>
                </a:solidFill>
              </a:rPr>
              <a:t>2)</a:t>
            </a:r>
            <a:r>
              <a:rPr lang="es-CO" dirty="0" smtClean="0"/>
              <a:t>. </a:t>
            </a:r>
            <a:r>
              <a:rPr lang="es-CO" b="1" u="sng" dirty="0" smtClean="0"/>
              <a:t>El ángel tiene el sello que pertenece al </a:t>
            </a:r>
            <a:r>
              <a:rPr lang="es-CO" b="1" i="1" u="sng" dirty="0" smtClean="0"/>
              <a:t>Dios vivo.</a:t>
            </a:r>
          </a:p>
          <a:p>
            <a:pPr algn="ctr">
              <a:buNone/>
            </a:pPr>
            <a:r>
              <a:rPr lang="es-CO" i="1" dirty="0" smtClean="0"/>
              <a:t>     </a:t>
            </a:r>
            <a:r>
              <a:rPr lang="es-CO" i="1" dirty="0" smtClean="0">
                <a:solidFill>
                  <a:srgbClr val="0070C0"/>
                </a:solidFill>
              </a:rPr>
              <a:t>El Dios vivo es una expresión en la que se complacían mucho los autores de la Escritura, y cuando la usan tienen en mente ciertas cosas.</a:t>
            </a:r>
          </a:p>
        </p:txBody>
      </p:sp>
      <p:sp>
        <p:nvSpPr>
          <p:cNvPr id="4" name="3 Rectángulo"/>
          <p:cNvSpPr/>
          <p:nvPr/>
        </p:nvSpPr>
        <p:spPr>
          <a:xfrm>
            <a:off x="323528" y="2492896"/>
            <a:ext cx="5544616" cy="3662541"/>
          </a:xfrm>
          <a:prstGeom prst="rect">
            <a:avLst/>
          </a:prstGeom>
          <a:solidFill>
            <a:schemeClr val="accent1">
              <a:lumMod val="20000"/>
              <a:lumOff val="80000"/>
            </a:schemeClr>
          </a:solidFill>
        </p:spPr>
        <p:txBody>
          <a:bodyPr wrap="square">
            <a:spAutoFit/>
          </a:bodyPr>
          <a:lstStyle/>
          <a:p>
            <a:pPr algn="ctr">
              <a:buNone/>
            </a:pPr>
            <a:r>
              <a:rPr lang="es-CO" sz="2800" dirty="0" smtClean="0"/>
              <a:t> </a:t>
            </a:r>
            <a:r>
              <a:rPr lang="es-CO" sz="2800" b="1" dirty="0" smtClean="0">
                <a:solidFill>
                  <a:srgbClr val="FF0000"/>
                </a:solidFill>
              </a:rPr>
              <a:t>(a)</a:t>
            </a:r>
            <a:r>
              <a:rPr lang="es-CO" sz="2800" dirty="0" smtClean="0"/>
              <a:t> Están pensando en el Dios vivo en </a:t>
            </a:r>
            <a:r>
              <a:rPr lang="es-CO" sz="2800" u="sng" dirty="0" smtClean="0"/>
              <a:t>contraposición a los dioses muertos de los paganos</a:t>
            </a:r>
            <a:r>
              <a:rPr lang="es-CO" sz="2800" dirty="0" smtClean="0"/>
              <a:t>. Isaías tiene un pasaje tremendo de sublimé ironía refiriéndose a los gentiles y a los dioses que se han hecho con sus propias manos </a:t>
            </a:r>
            <a:r>
              <a:rPr lang="es-CO" sz="2800" dirty="0" smtClean="0">
                <a:solidFill>
                  <a:srgbClr val="FF0000"/>
                </a:solidFill>
              </a:rPr>
              <a:t>(Isa 44:9-17 )</a:t>
            </a:r>
            <a:r>
              <a:rPr lang="es-CO" sz="2800" dirty="0" smtClean="0"/>
              <a:t>. </a:t>
            </a:r>
          </a:p>
          <a:p>
            <a:pPr>
              <a:buNone/>
            </a:pPr>
            <a:r>
              <a:rPr lang="es-CO" dirty="0" smtClean="0"/>
              <a:t> </a:t>
            </a:r>
          </a:p>
          <a:p>
            <a:endParaRPr lang="es-CO" dirty="0"/>
          </a:p>
        </p:txBody>
      </p:sp>
      <p:pic>
        <p:nvPicPr>
          <p:cNvPr id="6146" name="Picture 2" descr="http://t3.gstatic.com/images?q=tbn:ANd9GcSKRC7eWeRrrq9OCJQDmThv71LoUPVujXmZzwHkky2EbNCN15cr7Q"/>
          <p:cNvPicPr>
            <a:picLocks noChangeAspect="1" noChangeArrowheads="1"/>
          </p:cNvPicPr>
          <p:nvPr/>
        </p:nvPicPr>
        <p:blipFill>
          <a:blip r:embed="rId3" cstate="print"/>
          <a:srcRect/>
          <a:stretch>
            <a:fillRect/>
          </a:stretch>
        </p:blipFill>
        <p:spPr bwMode="auto">
          <a:xfrm>
            <a:off x="5868144" y="2564904"/>
            <a:ext cx="3024336"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6146"/>
                                        </p:tgtEl>
                                        <p:attrNameLst>
                                          <p:attrName>style.visibility</p:attrName>
                                        </p:attrNameLst>
                                      </p:cBhvr>
                                      <p:to>
                                        <p:strVal val="visible"/>
                                      </p:to>
                                    </p:set>
                                    <p:anim to="" calcmode="lin" valueType="num">
                                      <p:cBhvr>
                                        <p:cTn id="34" dur="1" fill="hold"/>
                                        <p:tgtEl>
                                          <p:spTgt spid="6146"/>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to="" calcmode="lin" valueType="num">
                                      <p:cBhvr>
                                        <p:cTn id="39"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6120680" cy="6192688"/>
          </a:xfrm>
          <a:blipFill>
            <a:blip r:embed="rId2" cstate="print"/>
            <a:tile tx="0" ty="0" sx="100000" sy="100000" flip="none" algn="tl"/>
          </a:blipFill>
        </p:spPr>
        <p:txBody>
          <a:bodyPr>
            <a:normAutofit fontScale="85000" lnSpcReduction="10000"/>
          </a:bodyPr>
          <a:lstStyle/>
          <a:p>
            <a:pPr algn="ctr">
              <a:buNone/>
            </a:pPr>
            <a:r>
              <a:rPr lang="es-CO" dirty="0" smtClean="0"/>
              <a:t>    Dice el profeta Isaías: “</a:t>
            </a:r>
            <a:r>
              <a:rPr lang="es-CO" b="1" dirty="0" smtClean="0"/>
              <a:t>El herrero toma una masa de metal, y la trabaja sirviéndose del fuego, de la maza, de las tenazas y de la fuerza de su brazo, sudando y cansándose en la tarea de hacer un dios. </a:t>
            </a:r>
          </a:p>
          <a:p>
            <a:pPr algn="ctr">
              <a:buNone/>
            </a:pPr>
            <a:r>
              <a:rPr lang="es-CO" b="1" dirty="0" smtClean="0"/>
              <a:t>    El carpintero tala un árbol, trabaja con la regla, los cepillos y el compás; usa parte de la madera para hacerse un fuego para calentarse o para cocer el pan y asar la carne, y otra parte la usa para hacer un dios.</a:t>
            </a:r>
          </a:p>
          <a:p>
            <a:pPr algn="ctr">
              <a:buNone/>
            </a:pPr>
            <a:r>
              <a:rPr lang="es-CO" b="1" dirty="0" smtClean="0"/>
              <a:t>    </a:t>
            </a:r>
            <a:r>
              <a:rPr lang="es-CO" b="1" u="sng" dirty="0" smtClean="0">
                <a:solidFill>
                  <a:srgbClr val="0070C0"/>
                </a:solidFill>
              </a:rPr>
              <a:t>Los dioses de los paganos están muertos</a:t>
            </a:r>
            <a:r>
              <a:rPr lang="es-CO" b="1" dirty="0" smtClean="0"/>
              <a:t> y son hechura humana; </a:t>
            </a:r>
            <a:r>
              <a:rPr lang="es-CO" b="1" u="sng" dirty="0" smtClean="0">
                <a:solidFill>
                  <a:srgbClr val="0070C0"/>
                </a:solidFill>
              </a:rPr>
              <a:t>nuestro Dios está vivo </a:t>
            </a:r>
            <a:r>
              <a:rPr lang="es-CO" b="1" dirty="0" smtClean="0"/>
              <a:t>y es el Creador de todas las cosas</a:t>
            </a:r>
            <a:r>
              <a:rPr lang="es-CO" dirty="0" smtClean="0"/>
              <a:t>”.</a:t>
            </a:r>
          </a:p>
        </p:txBody>
      </p:sp>
      <p:pic>
        <p:nvPicPr>
          <p:cNvPr id="48130" name="Picture 2" descr="http://t0.gstatic.com/images?q=tbn:ANd9GcTdZPmdZt2LDVsZZRtyzhVPEzXkREHgMlPFUQx9vVRPdsfFCT-RDg"/>
          <p:cNvPicPr>
            <a:picLocks noChangeAspect="1" noChangeArrowheads="1"/>
          </p:cNvPicPr>
          <p:nvPr/>
        </p:nvPicPr>
        <p:blipFill>
          <a:blip r:embed="rId3" cstate="print"/>
          <a:srcRect/>
          <a:stretch>
            <a:fillRect/>
          </a:stretch>
        </p:blipFill>
        <p:spPr bwMode="auto">
          <a:xfrm>
            <a:off x="6588224" y="476672"/>
            <a:ext cx="2232248" cy="2088232"/>
          </a:xfrm>
          <a:prstGeom prst="rect">
            <a:avLst/>
          </a:prstGeom>
          <a:noFill/>
        </p:spPr>
      </p:pic>
      <p:pic>
        <p:nvPicPr>
          <p:cNvPr id="48132" name="Picture 4" descr="http://t3.gstatic.com/images?q=tbn:ANd9GcSHJ3eU_IGtclypP5mEUq31iXRHSohlgTBwkHNiBttY_DG0xh1W"/>
          <p:cNvPicPr>
            <a:picLocks noChangeAspect="1" noChangeArrowheads="1"/>
          </p:cNvPicPr>
          <p:nvPr/>
        </p:nvPicPr>
        <p:blipFill>
          <a:blip r:embed="rId4" cstate="print"/>
          <a:srcRect/>
          <a:stretch>
            <a:fillRect/>
          </a:stretch>
        </p:blipFill>
        <p:spPr bwMode="auto">
          <a:xfrm>
            <a:off x="6660232" y="2780928"/>
            <a:ext cx="2160240" cy="1872208"/>
          </a:xfrm>
          <a:prstGeom prst="rect">
            <a:avLst/>
          </a:prstGeom>
          <a:noFill/>
        </p:spPr>
      </p:pic>
      <p:pic>
        <p:nvPicPr>
          <p:cNvPr id="48134" name="Picture 6" descr="http://t0.gstatic.com/images?q=tbn:ANd9GcQ4V6dtGfFPI6UxZ4MKMzwt-mC9mAw2GPuvtc1CpyTv5PajZoDePA"/>
          <p:cNvPicPr>
            <a:picLocks noChangeAspect="1" noChangeArrowheads="1"/>
          </p:cNvPicPr>
          <p:nvPr/>
        </p:nvPicPr>
        <p:blipFill>
          <a:blip r:embed="rId5" cstate="print"/>
          <a:srcRect/>
          <a:stretch>
            <a:fillRect/>
          </a:stretch>
        </p:blipFill>
        <p:spPr bwMode="auto">
          <a:xfrm>
            <a:off x="6588224" y="4797152"/>
            <a:ext cx="2304256" cy="1800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8130"/>
                                        </p:tgtEl>
                                        <p:attrNameLst>
                                          <p:attrName>style.visibility</p:attrName>
                                        </p:attrNameLst>
                                      </p:cBhvr>
                                      <p:to>
                                        <p:strVal val="visible"/>
                                      </p:to>
                                    </p:set>
                                    <p:anim calcmode="lin" valueType="num">
                                      <p:cBhvr additive="base">
                                        <p:cTn id="21" dur="500" fill="hold"/>
                                        <p:tgtEl>
                                          <p:spTgt spid="48130"/>
                                        </p:tgtEl>
                                        <p:attrNameLst>
                                          <p:attrName>ppt_x</p:attrName>
                                        </p:attrNameLst>
                                      </p:cBhvr>
                                      <p:tavLst>
                                        <p:tav tm="0">
                                          <p:val>
                                            <p:strVal val="#ppt_x"/>
                                          </p:val>
                                        </p:tav>
                                        <p:tav tm="100000">
                                          <p:val>
                                            <p:strVal val="#ppt_x"/>
                                          </p:val>
                                        </p:tav>
                                      </p:tavLst>
                                    </p:anim>
                                    <p:anim calcmode="lin" valueType="num">
                                      <p:cBhvr additive="base">
                                        <p:cTn id="22" dur="500" fill="hold"/>
                                        <p:tgtEl>
                                          <p:spTgt spid="4813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9" dur="500"/>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48132"/>
                                        </p:tgtEl>
                                        <p:attrNameLst>
                                          <p:attrName>style.visibility</p:attrName>
                                        </p:attrNameLst>
                                      </p:cBhvr>
                                      <p:to>
                                        <p:strVal val="visible"/>
                                      </p:to>
                                    </p:set>
                                    <p:anim to="" calcmode="lin" valueType="num">
                                      <p:cBhvr>
                                        <p:cTn id="34" dur="1" fill="hold"/>
                                        <p:tgtEl>
                                          <p:spTgt spid="48132"/>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55" presetClass="entr" presetSubtype="0" fill="hold" nodeType="clickEffect">
                                  <p:stCondLst>
                                    <p:cond delay="0"/>
                                  </p:stCondLst>
                                  <p:childTnLst>
                                    <p:set>
                                      <p:cBhvr>
                                        <p:cTn id="38" dur="1" fill="hold">
                                          <p:stCondLst>
                                            <p:cond delay="0"/>
                                          </p:stCondLst>
                                        </p:cTn>
                                        <p:tgtEl>
                                          <p:spTgt spid="48134"/>
                                        </p:tgtEl>
                                        <p:attrNameLst>
                                          <p:attrName>style.visibility</p:attrName>
                                        </p:attrNameLst>
                                      </p:cBhvr>
                                      <p:to>
                                        <p:strVal val="visible"/>
                                      </p:to>
                                    </p:set>
                                    <p:anim calcmode="lin" valueType="num">
                                      <p:cBhvr>
                                        <p:cTn id="39" dur="1000" fill="hold"/>
                                        <p:tgtEl>
                                          <p:spTgt spid="48134"/>
                                        </p:tgtEl>
                                        <p:attrNameLst>
                                          <p:attrName>ppt_w</p:attrName>
                                        </p:attrNameLst>
                                      </p:cBhvr>
                                      <p:tavLst>
                                        <p:tav tm="0">
                                          <p:val>
                                            <p:strVal val="#ppt_w*0.70"/>
                                          </p:val>
                                        </p:tav>
                                        <p:tav tm="100000">
                                          <p:val>
                                            <p:strVal val="#ppt_w"/>
                                          </p:val>
                                        </p:tav>
                                      </p:tavLst>
                                    </p:anim>
                                    <p:anim calcmode="lin" valueType="num">
                                      <p:cBhvr>
                                        <p:cTn id="40" dur="1000" fill="hold"/>
                                        <p:tgtEl>
                                          <p:spTgt spid="48134"/>
                                        </p:tgtEl>
                                        <p:attrNameLst>
                                          <p:attrName>ppt_h</p:attrName>
                                        </p:attrNameLst>
                                      </p:cBhvr>
                                      <p:tavLst>
                                        <p:tav tm="0">
                                          <p:val>
                                            <p:strVal val="#ppt_h"/>
                                          </p:val>
                                        </p:tav>
                                        <p:tav tm="100000">
                                          <p:val>
                                            <p:strVal val="#ppt_h"/>
                                          </p:val>
                                        </p:tav>
                                      </p:tavLst>
                                    </p:anim>
                                    <p:animEffect transition="in" filter="fade">
                                      <p:cBhvr>
                                        <p:cTn id="41" dur="1000"/>
                                        <p:tgtEl>
                                          <p:spTgt spid="48134"/>
                                        </p:tgtEl>
                                      </p:cBhvr>
                                    </p:animEffect>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nodeType="clickEffect">
                                  <p:stCondLst>
                                    <p:cond delay="0"/>
                                  </p:stCondLst>
                                  <p:childTnLst>
                                    <p:set>
                                      <p:cBhvr>
                                        <p:cTn id="45" dur="1" fill="hold">
                                          <p:stCondLst>
                                            <p:cond delay="0"/>
                                          </p:stCondLst>
                                        </p:cTn>
                                        <p:tgtEl>
                                          <p:spTgt spid="3">
                                            <p:txEl>
                                              <p:pRg st="2" end="2"/>
                                            </p:txEl>
                                          </p:spTgt>
                                        </p:tgtEl>
                                        <p:attrNameLst>
                                          <p:attrName>style.visibility</p:attrName>
                                        </p:attrNameLst>
                                      </p:cBhvr>
                                      <p:to>
                                        <p:strVal val="visible"/>
                                      </p:to>
                                    </p:set>
                                    <p:anim calcmode="lin" valueType="num">
                                      <p:cBhvr>
                                        <p:cTn id="4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4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4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363272" cy="6264696"/>
          </a:xfrm>
          <a:solidFill>
            <a:schemeClr val="accent4">
              <a:lumMod val="20000"/>
              <a:lumOff val="80000"/>
            </a:schemeClr>
          </a:solidFill>
        </p:spPr>
        <p:txBody>
          <a:bodyPr>
            <a:normAutofit fontScale="92500" lnSpcReduction="10000"/>
          </a:bodyPr>
          <a:lstStyle/>
          <a:p>
            <a:pPr>
              <a:buNone/>
            </a:pPr>
            <a:r>
              <a:rPr lang="es-CO" i="1" dirty="0" smtClean="0"/>
              <a:t>     </a:t>
            </a:r>
          </a:p>
          <a:p>
            <a:pPr algn="ctr">
              <a:buNone/>
            </a:pPr>
            <a:r>
              <a:rPr lang="es-CO" b="1" i="1" dirty="0" smtClean="0">
                <a:solidFill>
                  <a:srgbClr val="FF0000"/>
                </a:solidFill>
              </a:rPr>
              <a:t>(b)</a:t>
            </a:r>
            <a:r>
              <a:rPr lang="es-CO" i="1" dirty="0" smtClean="0"/>
              <a:t> </a:t>
            </a:r>
            <a:r>
              <a:rPr lang="es-CO" i="1" u="sng" dirty="0" smtClean="0"/>
              <a:t>La idea del Dios vivo se usa en la Escritura para dar ánimo</a:t>
            </a:r>
            <a:r>
              <a:rPr lang="es-CO" i="1" dirty="0" smtClean="0"/>
              <a:t>.</a:t>
            </a:r>
          </a:p>
          <a:p>
            <a:pPr algn="ctr">
              <a:buNone/>
            </a:pPr>
            <a:r>
              <a:rPr lang="es-CO" i="1" dirty="0" smtClean="0"/>
              <a:t>     </a:t>
            </a:r>
          </a:p>
          <a:p>
            <a:pPr algn="ctr">
              <a:buNone/>
            </a:pPr>
            <a:r>
              <a:rPr lang="es-CO" i="1" dirty="0" smtClean="0"/>
              <a:t>En medio de sus luchas (por tomar posesión de la tierra prometida), Josué le recuerda al pueblo que está con ellos el Dios viviente, Que mostrará Su poder en todos los enfrentamientos con el enemigo </a:t>
            </a:r>
            <a:r>
              <a:rPr lang="es-CO" i="1" dirty="0" smtClean="0">
                <a:solidFill>
                  <a:srgbClr val="FF0000"/>
                </a:solidFill>
              </a:rPr>
              <a:t>(Jos. 3:10 )</a:t>
            </a:r>
            <a:r>
              <a:rPr lang="es-CO" i="1" dirty="0" smtClean="0"/>
              <a:t>.</a:t>
            </a:r>
          </a:p>
          <a:p>
            <a:pPr algn="ctr">
              <a:buNone/>
            </a:pPr>
            <a:r>
              <a:rPr lang="es-CO" i="1" dirty="0" smtClean="0"/>
              <a:t>    De la misma forma hoy, “Cuando un siervo de Dios se encuentra en aprietos insuperables, sabe que el Dios viviente está a su lado”.</a:t>
            </a:r>
            <a:r>
              <a:rPr lang="es-CO" dirty="0" smtClean="0"/>
              <a:t>  </a:t>
            </a:r>
          </a:p>
          <a:p>
            <a:pPr>
              <a:buNone/>
            </a:pPr>
            <a:r>
              <a:rPr lang="es-CO" b="1" dirty="0" smtClean="0">
                <a:solidFill>
                  <a:srgbClr val="FF0000"/>
                </a:solidFill>
              </a:rPr>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424936" cy="1800200"/>
          </a:xfrm>
          <a:solidFill>
            <a:schemeClr val="accent6">
              <a:lumMod val="20000"/>
              <a:lumOff val="80000"/>
            </a:schemeClr>
          </a:solidFill>
        </p:spPr>
        <p:txBody>
          <a:bodyPr>
            <a:normAutofit/>
          </a:bodyPr>
          <a:lstStyle/>
          <a:p>
            <a:pPr>
              <a:buNone/>
            </a:pPr>
            <a:r>
              <a:rPr lang="es-CO" i="1" dirty="0" smtClean="0"/>
              <a:t>     </a:t>
            </a:r>
            <a:r>
              <a:rPr lang="es-CO" b="1" i="1" dirty="0" smtClean="0">
                <a:solidFill>
                  <a:srgbClr val="FF0000"/>
                </a:solidFill>
              </a:rPr>
              <a:t>(d)</a:t>
            </a:r>
            <a:r>
              <a:rPr lang="es-CO" i="1" u="sng" dirty="0" smtClean="0"/>
              <a:t> Los autores bíblicos hacen hincapié en el privilegio de conocer y pertenecer al Dios viviente. </a:t>
            </a:r>
          </a:p>
        </p:txBody>
      </p:sp>
      <p:sp>
        <p:nvSpPr>
          <p:cNvPr id="4" name="3 Rectángulo"/>
          <p:cNvSpPr/>
          <p:nvPr/>
        </p:nvSpPr>
        <p:spPr>
          <a:xfrm>
            <a:off x="0" y="2708921"/>
            <a:ext cx="6084168" cy="4678204"/>
          </a:xfrm>
          <a:prstGeom prst="rect">
            <a:avLst/>
          </a:prstGeom>
          <a:solidFill>
            <a:schemeClr val="accent1">
              <a:lumMod val="20000"/>
              <a:lumOff val="80000"/>
            </a:schemeClr>
          </a:solidFill>
        </p:spPr>
        <p:txBody>
          <a:bodyPr wrap="square">
            <a:spAutoFit/>
          </a:bodyPr>
          <a:lstStyle/>
          <a:p>
            <a:pPr>
              <a:buNone/>
            </a:pPr>
            <a:r>
              <a:rPr lang="es-CO" sz="2800" i="1" dirty="0" smtClean="0"/>
              <a:t>El profeta Oseas recuerda al pueblo de Israel que hubo un tiempo en que ellos no eran ningún pueblo, pero por la misericordia de Dios habían llegado a ser hijos del Dios viviente </a:t>
            </a:r>
            <a:r>
              <a:rPr lang="es-CO" sz="2800" i="1" dirty="0" smtClean="0">
                <a:solidFill>
                  <a:srgbClr val="FF0000"/>
                </a:solidFill>
              </a:rPr>
              <a:t>(Oseas 1:10 )</a:t>
            </a:r>
            <a:r>
              <a:rPr lang="es-CO" sz="2800" i="1" dirty="0" smtClean="0"/>
              <a:t>.    </a:t>
            </a:r>
          </a:p>
          <a:p>
            <a:pPr>
              <a:buNone/>
            </a:pPr>
            <a:endParaRPr lang="es-CO" sz="2800" i="1" u="sng" dirty="0" smtClean="0"/>
          </a:p>
          <a:p>
            <a:pPr>
              <a:buNone/>
            </a:pPr>
            <a:r>
              <a:rPr lang="es-CO" sz="2800" i="1" u="sng" dirty="0" smtClean="0"/>
              <a:t>Nuestro privilegio hoy es que también se nos ofrece la amistad, la relación, la ayuda, el poder y la presencia del Dios viviente.</a:t>
            </a:r>
            <a:endParaRPr lang="es-CO" sz="2800" i="1" dirty="0" smtClean="0"/>
          </a:p>
          <a:p>
            <a:pPr>
              <a:buNone/>
            </a:pPr>
            <a:r>
              <a:rPr lang="es-CO" i="1" dirty="0" smtClean="0"/>
              <a:t>     </a:t>
            </a:r>
            <a:endParaRPr lang="es-CO" dirty="0"/>
          </a:p>
        </p:txBody>
      </p:sp>
      <p:pic>
        <p:nvPicPr>
          <p:cNvPr id="4098" name="Picture 2" descr="http://t0.gstatic.com/images?q=tbn:ANd9GcRhcQ1j38CgSVVU_dN8_i8zdZA7Mbv7leDq2q4eqeg07YSnB04ADg"/>
          <p:cNvPicPr>
            <a:picLocks noChangeAspect="1" noChangeArrowheads="1"/>
          </p:cNvPicPr>
          <p:nvPr/>
        </p:nvPicPr>
        <p:blipFill>
          <a:blip r:embed="rId2" cstate="print"/>
          <a:srcRect/>
          <a:stretch>
            <a:fillRect/>
          </a:stretch>
        </p:blipFill>
        <p:spPr bwMode="auto">
          <a:xfrm>
            <a:off x="6012160" y="2636912"/>
            <a:ext cx="2880320" cy="391132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p:cTn id="7" dur="1000" fill="hold"/>
                                        <p:tgtEl>
                                          <p:spTgt spid="4">
                                            <p:bg/>
                                          </p:spTgt>
                                        </p:tgtEl>
                                        <p:attrNameLst>
                                          <p:attrName>ppt_w</p:attrName>
                                        </p:attrNameLst>
                                      </p:cBhvr>
                                      <p:tavLst>
                                        <p:tav tm="0">
                                          <p:val>
                                            <p:strVal val="#ppt_w*0.70"/>
                                          </p:val>
                                        </p:tav>
                                        <p:tav tm="100000">
                                          <p:val>
                                            <p:strVal val="#ppt_w"/>
                                          </p:val>
                                        </p:tav>
                                      </p:tavLst>
                                    </p:anim>
                                    <p:anim calcmode="lin" valueType="num">
                                      <p:cBhvr>
                                        <p:cTn id="8" dur="1000" fill="hold"/>
                                        <p:tgtEl>
                                          <p:spTgt spid="4">
                                            <p:bg/>
                                          </p:spTgt>
                                        </p:tgtEl>
                                        <p:attrNameLst>
                                          <p:attrName>ppt_h</p:attrName>
                                        </p:attrNameLst>
                                      </p:cBhvr>
                                      <p:tavLst>
                                        <p:tav tm="0">
                                          <p:val>
                                            <p:strVal val="#ppt_h"/>
                                          </p:val>
                                        </p:tav>
                                        <p:tav tm="100000">
                                          <p:val>
                                            <p:strVal val="#ppt_h"/>
                                          </p:val>
                                        </p:tav>
                                      </p:tavLst>
                                    </p:anim>
                                    <p:animEffect transition="in" filter="fade">
                                      <p:cBhvr>
                                        <p:cTn id="9" dur="1000"/>
                                        <p:tgtEl>
                                          <p:spTgt spid="4">
                                            <p:bg/>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4">
                                            <p:txEl>
                                              <p:pRg st="0" end="0"/>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 calcmode="lin" valueType="num">
                                      <p:cBhvr>
                                        <p:cTn id="17" dur="1000" fill="hold"/>
                                        <p:tgtEl>
                                          <p:spTgt spid="4">
                                            <p:txEl>
                                              <p:pRg st="3" end="3"/>
                                            </p:txEl>
                                          </p:spTgt>
                                        </p:tgtEl>
                                        <p:attrNameLst>
                                          <p:attrName>ppt_w</p:attrName>
                                        </p:attrNameLst>
                                      </p:cBhvr>
                                      <p:tavLst>
                                        <p:tav tm="0">
                                          <p:val>
                                            <p:strVal val="#ppt_w*0.70"/>
                                          </p:val>
                                        </p:tav>
                                        <p:tav tm="100000">
                                          <p:val>
                                            <p:strVal val="#ppt_w"/>
                                          </p:val>
                                        </p:tav>
                                      </p:tavLst>
                                    </p:anim>
                                    <p:anim calcmode="lin" valueType="num">
                                      <p:cBhvr>
                                        <p:cTn id="18" dur="1000" fill="hold"/>
                                        <p:tgtEl>
                                          <p:spTgt spid="4">
                                            <p:txEl>
                                              <p:pRg st="3" end="3"/>
                                            </p:txEl>
                                          </p:spTgt>
                                        </p:tgtEl>
                                        <p:attrNameLst>
                                          <p:attrName>ppt_h</p:attrName>
                                        </p:attrNameLst>
                                      </p:cBhvr>
                                      <p:tavLst>
                                        <p:tav tm="0">
                                          <p:val>
                                            <p:strVal val="#ppt_h"/>
                                          </p:val>
                                        </p:tav>
                                        <p:tav tm="100000">
                                          <p:val>
                                            <p:strVal val="#ppt_h"/>
                                          </p:val>
                                        </p:tav>
                                      </p:tavLst>
                                    </p:anim>
                                    <p:animEffect transition="in" filter="fade">
                                      <p:cBhvr>
                                        <p:cTn id="19" dur="1000"/>
                                        <p:tgtEl>
                                          <p:spTgt spid="4">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4098"/>
                                        </p:tgtEl>
                                        <p:attrNameLst>
                                          <p:attrName>style.visibility</p:attrName>
                                        </p:attrNameLst>
                                      </p:cBhvr>
                                      <p:to>
                                        <p:strVal val="visible"/>
                                      </p:to>
                                    </p:set>
                                    <p:anim to="" calcmode="lin" valueType="num">
                                      <p:cBhvr>
                                        <p:cTn id="24" dur="1" fill="hold"/>
                                        <p:tgtEl>
                                          <p:spTgt spid="4098"/>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nodeType="click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Effect transition="in" filter="wheel(4)">
                                      <p:cBhvr>
                                        <p:cTn id="29"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b="1" dirty="0" smtClean="0">
                <a:solidFill>
                  <a:srgbClr val="FF0000"/>
                </a:solidFill>
                <a:latin typeface="Agency FB" pitchFamily="34" charset="0"/>
              </a:rPr>
              <a:t>¿Qué representa el “sello de Dios en las frentes de sus siervos’?</a:t>
            </a:r>
          </a:p>
        </p:txBody>
      </p:sp>
      <p:sp>
        <p:nvSpPr>
          <p:cNvPr id="3" name="2 Marcador de contenido"/>
          <p:cNvSpPr>
            <a:spLocks noGrp="1"/>
          </p:cNvSpPr>
          <p:nvPr>
            <p:ph idx="1"/>
          </p:nvPr>
        </p:nvSpPr>
        <p:spPr>
          <a:xfrm>
            <a:off x="457200" y="1600200"/>
            <a:ext cx="5410944" cy="4997152"/>
          </a:xfrm>
          <a:solidFill>
            <a:srgbClr val="92D050"/>
          </a:solidFill>
        </p:spPr>
        <p:txBody>
          <a:bodyPr>
            <a:normAutofit fontScale="70000" lnSpcReduction="20000"/>
          </a:bodyPr>
          <a:lstStyle/>
          <a:p>
            <a:pPr algn="ctr">
              <a:buNone/>
            </a:pPr>
            <a:r>
              <a:rPr lang="es-CO" b="1" dirty="0" smtClean="0"/>
              <a:t>   </a:t>
            </a:r>
            <a:r>
              <a:rPr lang="es-CO" sz="3800" b="1" dirty="0" smtClean="0"/>
              <a:t> </a:t>
            </a:r>
            <a:r>
              <a:rPr lang="es-CO" sz="5100" b="1" dirty="0" smtClean="0">
                <a:solidFill>
                  <a:srgbClr val="FF0000"/>
                </a:solidFill>
              </a:rPr>
              <a:t>Exo. 12:7, 12-13. </a:t>
            </a:r>
          </a:p>
          <a:p>
            <a:pPr algn="ctr">
              <a:buNone/>
            </a:pPr>
            <a:r>
              <a:rPr lang="es-CO" sz="7000" dirty="0" smtClean="0"/>
              <a:t>Los israelitas colocaron sobre las puertas de sus casas una señal de sangre para mostrar que pertenecían a Dios.</a:t>
            </a:r>
            <a:endParaRPr lang="es-CO" sz="3800" dirty="0" smtClean="0"/>
          </a:p>
          <a:p>
            <a:pPr>
              <a:buNone/>
            </a:pPr>
            <a:endParaRPr lang="es-CO" sz="3800" dirty="0"/>
          </a:p>
        </p:txBody>
      </p:sp>
      <p:pic>
        <p:nvPicPr>
          <p:cNvPr id="3074" name="Picture 2" descr="http://t1.gstatic.com/images?q=tbn:ANd9GcQgeoDMr8fKYHvi5N3vfhSNB4Tn2sibG9VrDZSUoSTB_6VN4Ps8RA"/>
          <p:cNvPicPr>
            <a:picLocks noChangeAspect="1" noChangeArrowheads="1"/>
          </p:cNvPicPr>
          <p:nvPr/>
        </p:nvPicPr>
        <p:blipFill>
          <a:blip r:embed="rId2" cstate="print"/>
          <a:srcRect/>
          <a:stretch>
            <a:fillRect/>
          </a:stretch>
        </p:blipFill>
        <p:spPr bwMode="auto">
          <a:xfrm>
            <a:off x="5940152" y="1844824"/>
            <a:ext cx="2952328" cy="2664296"/>
          </a:xfrm>
          <a:prstGeom prst="rect">
            <a:avLst/>
          </a:prstGeom>
          <a:noFill/>
        </p:spPr>
      </p:pic>
      <p:sp>
        <p:nvSpPr>
          <p:cNvPr id="5" name="4 Rectángulo"/>
          <p:cNvSpPr/>
          <p:nvPr/>
        </p:nvSpPr>
        <p:spPr>
          <a:xfrm>
            <a:off x="5940152" y="4869159"/>
            <a:ext cx="2952328" cy="1631216"/>
          </a:xfrm>
          <a:prstGeom prst="rect">
            <a:avLst/>
          </a:prstGeom>
        </p:spPr>
        <p:txBody>
          <a:bodyPr wrap="square">
            <a:spAutoFit/>
          </a:bodyPr>
          <a:lstStyle/>
          <a:p>
            <a:pPr algn="ctr"/>
            <a:r>
              <a:rPr lang="es-CO" dirty="0" smtClean="0"/>
              <a:t> </a:t>
            </a:r>
            <a:r>
              <a:rPr lang="es-CO" sz="2000" b="1" dirty="0" smtClean="0">
                <a:solidFill>
                  <a:srgbClr val="FF0000"/>
                </a:solidFill>
              </a:rPr>
              <a:t>De esa forma, cuando pasara el ángel destructor a media noche, al ver la sangre, no había ningún muerto en esa casa.</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to="" calcmode="lin" valueType="num">
                                      <p:cBhvr>
                                        <p:cTn id="23" dur="1" fill="hold"/>
                                        <p:tgtEl>
                                          <p:spTgt spid="3">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1"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4)">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blipFill>
            <a:blip r:embed="rId2" cstate="print"/>
            <a:tile tx="0" ty="0" sx="100000" sy="100000" flip="none" algn="tl"/>
          </a:blipFill>
        </p:spPr>
        <p:txBody>
          <a:bodyPr>
            <a:normAutofit fontScale="92500" lnSpcReduction="20000"/>
          </a:bodyPr>
          <a:lstStyle/>
          <a:p>
            <a:pPr algn="ctr">
              <a:buNone/>
            </a:pPr>
            <a:r>
              <a:rPr lang="es-CO" dirty="0" smtClean="0"/>
              <a:t>    Los hijos de Dios en este tiempo también llevarán la señal que Dios ha establecido. </a:t>
            </a:r>
          </a:p>
          <a:p>
            <a:pPr>
              <a:buNone/>
            </a:pPr>
            <a:endParaRPr lang="es-CO" dirty="0" smtClean="0"/>
          </a:p>
          <a:p>
            <a:pPr algn="ctr">
              <a:buNone/>
            </a:pPr>
            <a:r>
              <a:rPr lang="es-CO" b="1" u="sng" dirty="0" smtClean="0">
                <a:solidFill>
                  <a:srgbClr val="FF0000"/>
                </a:solidFill>
              </a:rPr>
              <a:t>¿Cuan es la señal que Dios ha establecido?</a:t>
            </a:r>
          </a:p>
          <a:p>
            <a:pPr algn="ctr">
              <a:buNone/>
            </a:pPr>
            <a:r>
              <a:rPr lang="es-CO" b="1" dirty="0" smtClean="0">
                <a:solidFill>
                  <a:srgbClr val="FF0000"/>
                </a:solidFill>
              </a:rPr>
              <a:t>     Éxodo 31:13; 17. </a:t>
            </a:r>
            <a:r>
              <a:rPr lang="es-CO" dirty="0" smtClean="0"/>
              <a:t>Y tú hablarás á los hijos de Israel, diciendo: “</a:t>
            </a:r>
            <a:r>
              <a:rPr lang="es-CO" u="sng" dirty="0" smtClean="0">
                <a:solidFill>
                  <a:srgbClr val="0070C0"/>
                </a:solidFill>
              </a:rPr>
              <a:t>Con todo eso vosotros guardaréis mis sábados: porque es señal entre mí y vosotros por vuestras edades</a:t>
            </a:r>
            <a:r>
              <a:rPr lang="es-CO" dirty="0" smtClean="0"/>
              <a:t>, para que sepáis que yo soy Jehová que os santifico Señal es para siempre entre mí y los hijos de Israel; </a:t>
            </a:r>
          </a:p>
          <a:p>
            <a:pPr algn="ctr">
              <a:buNone/>
            </a:pPr>
            <a:endParaRPr lang="es-CO" dirty="0" smtClean="0"/>
          </a:p>
          <a:p>
            <a:pPr algn="ctr">
              <a:buNone/>
            </a:pPr>
            <a:r>
              <a:rPr lang="es-CO" dirty="0" smtClean="0"/>
              <a:t>    17 porque en seis días hizo Jehová los cielos y la tierra, y en el séptimo día cesó, y reposó” Note que el sábado en un recordativo de la creación.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4)">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88632"/>
          </a:xfrm>
          <a:blipFill>
            <a:blip r:embed="rId2" cstate="print"/>
            <a:tile tx="0" ty="0" sx="100000" sy="100000" flip="none" algn="tl"/>
          </a:blipFill>
        </p:spPr>
        <p:txBody>
          <a:bodyPr>
            <a:normAutofit fontScale="92500" lnSpcReduction="20000"/>
          </a:bodyPr>
          <a:lstStyle/>
          <a:p>
            <a:pPr>
              <a:buNone/>
            </a:pPr>
            <a:r>
              <a:rPr lang="es-CO" b="1" dirty="0" smtClean="0">
                <a:solidFill>
                  <a:srgbClr val="FF0000"/>
                </a:solidFill>
              </a:rPr>
              <a:t>    Eze. 9:4.</a:t>
            </a:r>
            <a:r>
              <a:rPr lang="es-CO" dirty="0" smtClean="0"/>
              <a:t> Y díjole Jehová (a Ezequiel):  Pasa por medio de la ciudad, por medio de Jerusalén, y pon una</a:t>
            </a:r>
            <a:r>
              <a:rPr lang="es-CO" u="sng" dirty="0" smtClean="0">
                <a:solidFill>
                  <a:srgbClr val="0070C0"/>
                </a:solidFill>
              </a:rPr>
              <a:t> señal en la frente</a:t>
            </a:r>
            <a:r>
              <a:rPr lang="es-CO" dirty="0" smtClean="0"/>
              <a:t> á los hombres que gimen y que claman á causa de todas las abominaciones que se hacen en medio de ella.</a:t>
            </a:r>
          </a:p>
          <a:p>
            <a:pPr>
              <a:buNone/>
            </a:pPr>
            <a:endParaRPr lang="es-CO" b="1" dirty="0" smtClean="0">
              <a:solidFill>
                <a:srgbClr val="FF0000"/>
              </a:solidFill>
            </a:endParaRPr>
          </a:p>
          <a:p>
            <a:pPr>
              <a:buNone/>
            </a:pPr>
            <a:r>
              <a:rPr lang="es-CO" b="1" dirty="0" smtClean="0">
                <a:solidFill>
                  <a:srgbClr val="FF0000"/>
                </a:solidFill>
              </a:rPr>
              <a:t>     Eze. 20:12.</a:t>
            </a:r>
            <a:r>
              <a:rPr lang="es-CO" dirty="0" smtClean="0"/>
              <a:t> Y </a:t>
            </a:r>
            <a:r>
              <a:rPr lang="es-CO" u="sng" dirty="0" smtClean="0">
                <a:solidFill>
                  <a:srgbClr val="0070C0"/>
                </a:solidFill>
              </a:rPr>
              <a:t>díles también mis sábados que fuesen por señal entre mí y ellos</a:t>
            </a:r>
            <a:r>
              <a:rPr lang="es-CO" dirty="0" smtClean="0"/>
              <a:t>, para que supiesen que yo soy Jehová que los santifico</a:t>
            </a:r>
            <a:endParaRPr lang="es-CO" b="1" dirty="0" smtClean="0">
              <a:solidFill>
                <a:srgbClr val="FF0000"/>
              </a:solidFill>
            </a:endParaRPr>
          </a:p>
          <a:p>
            <a:pPr>
              <a:buNone/>
            </a:pPr>
            <a:endParaRPr lang="es-CO" b="1" dirty="0" smtClean="0">
              <a:solidFill>
                <a:srgbClr val="FF0000"/>
              </a:solidFill>
            </a:endParaRPr>
          </a:p>
          <a:p>
            <a:pPr>
              <a:buNone/>
            </a:pPr>
            <a:r>
              <a:rPr lang="es-CO" b="1" dirty="0" smtClean="0">
                <a:solidFill>
                  <a:srgbClr val="FF0000"/>
                </a:solidFill>
              </a:rPr>
              <a:t>     Verso 20.</a:t>
            </a:r>
            <a:r>
              <a:rPr lang="es-CO" dirty="0" smtClean="0"/>
              <a:t> Y santificad mis sábados, y sean por señal entre mí y vosotros,</a:t>
            </a:r>
            <a:r>
              <a:rPr lang="es-CO" u="sng" dirty="0" smtClean="0">
                <a:solidFill>
                  <a:srgbClr val="0070C0"/>
                </a:solidFill>
              </a:rPr>
              <a:t> para que sepáis que yo soy Jehová vuestro Dios.</a:t>
            </a:r>
          </a:p>
          <a:p>
            <a:pPr>
              <a:buNone/>
            </a:pP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bg1"/>
          </a:solidFill>
        </p:spPr>
        <p:txBody>
          <a:bodyPr>
            <a:normAutofit fontScale="92500" lnSpcReduction="20000"/>
          </a:bodyPr>
          <a:lstStyle/>
          <a:p>
            <a:pPr>
              <a:buNone/>
            </a:pPr>
            <a:r>
              <a:rPr lang="es-CO" dirty="0" smtClean="0"/>
              <a:t>    Nota. Claramente se ve que Dios estableció el sábado:</a:t>
            </a:r>
          </a:p>
          <a:p>
            <a:pPr>
              <a:buNone/>
            </a:pPr>
            <a:r>
              <a:rPr lang="es-CO" dirty="0" smtClean="0">
                <a:solidFill>
                  <a:srgbClr val="FF0000"/>
                </a:solidFill>
              </a:rPr>
              <a:t>1</a:t>
            </a:r>
            <a:r>
              <a:rPr lang="es-CO" dirty="0" smtClean="0"/>
              <a:t>). Como una señal entre “Dios y ellos”, de esta forma se sabría cual es su pueblo </a:t>
            </a:r>
            <a:r>
              <a:rPr lang="es-CO" dirty="0" smtClean="0">
                <a:solidFill>
                  <a:srgbClr val="FF0000"/>
                </a:solidFill>
              </a:rPr>
              <a:t>(verso 12)</a:t>
            </a:r>
            <a:r>
              <a:rPr lang="es-CO" dirty="0" smtClean="0"/>
              <a:t>.</a:t>
            </a:r>
          </a:p>
          <a:p>
            <a:pPr>
              <a:buNone/>
            </a:pPr>
            <a:endParaRPr lang="es-CO" dirty="0" smtClean="0"/>
          </a:p>
          <a:p>
            <a:pPr>
              <a:buNone/>
            </a:pPr>
            <a:r>
              <a:rPr lang="es-CO" dirty="0" smtClean="0">
                <a:solidFill>
                  <a:srgbClr val="FF0000"/>
                </a:solidFill>
              </a:rPr>
              <a:t>2</a:t>
            </a:r>
            <a:r>
              <a:rPr lang="es-CO" dirty="0" smtClean="0"/>
              <a:t>). Como un medio de santificación </a:t>
            </a:r>
            <a:r>
              <a:rPr lang="es-CO" dirty="0" smtClean="0">
                <a:solidFill>
                  <a:srgbClr val="FF0000"/>
                </a:solidFill>
              </a:rPr>
              <a:t>(verso 12)</a:t>
            </a:r>
            <a:r>
              <a:rPr lang="es-CO" dirty="0" smtClean="0"/>
              <a:t>.</a:t>
            </a:r>
          </a:p>
          <a:p>
            <a:pPr>
              <a:buNone/>
            </a:pPr>
            <a:endParaRPr lang="es-CO" dirty="0" smtClean="0"/>
          </a:p>
          <a:p>
            <a:pPr>
              <a:buNone/>
            </a:pPr>
            <a:r>
              <a:rPr lang="es-CO" dirty="0" smtClean="0">
                <a:solidFill>
                  <a:srgbClr val="FF0000"/>
                </a:solidFill>
              </a:rPr>
              <a:t>3</a:t>
            </a:r>
            <a:r>
              <a:rPr lang="es-CO" dirty="0" smtClean="0"/>
              <a:t>). Como una señal que identifica  que Él es su Dios </a:t>
            </a:r>
            <a:r>
              <a:rPr lang="es-CO" dirty="0" smtClean="0">
                <a:solidFill>
                  <a:srgbClr val="FF0000"/>
                </a:solidFill>
              </a:rPr>
              <a:t>(verso 20).</a:t>
            </a:r>
          </a:p>
          <a:p>
            <a:pPr>
              <a:buNone/>
            </a:pPr>
            <a:endParaRPr lang="es-CO" dirty="0" smtClean="0">
              <a:solidFill>
                <a:srgbClr val="FF0000"/>
              </a:solidFill>
            </a:endParaRPr>
          </a:p>
          <a:p>
            <a:pPr>
              <a:buNone/>
            </a:pPr>
            <a:r>
              <a:rPr lang="es-CO" dirty="0" smtClean="0">
                <a:solidFill>
                  <a:srgbClr val="FF0000"/>
                </a:solidFill>
              </a:rPr>
              <a:t>4).</a:t>
            </a:r>
            <a:r>
              <a:rPr lang="es-CO" dirty="0" smtClean="0"/>
              <a:t> Es una señal entre Dios y su pueblo “</a:t>
            </a:r>
            <a:r>
              <a:rPr lang="es-CO" dirty="0" smtClean="0">
                <a:solidFill>
                  <a:srgbClr val="0070C0"/>
                </a:solidFill>
              </a:rPr>
              <a:t>para siempre</a:t>
            </a:r>
            <a:r>
              <a:rPr lang="es-CO" dirty="0" smtClean="0"/>
              <a:t>”</a:t>
            </a:r>
            <a:r>
              <a:rPr lang="es-CO" dirty="0" smtClean="0">
                <a:solidFill>
                  <a:srgbClr val="FF0000"/>
                </a:solidFill>
              </a:rPr>
              <a:t> (Exo.31:13). </a:t>
            </a:r>
            <a:r>
              <a:rPr lang="es-CO" dirty="0" smtClean="0">
                <a:solidFill>
                  <a:srgbClr val="0070C0"/>
                </a:solidFill>
              </a:rPr>
              <a:t>Tanto para el Israel literal, como para el Israel espiritual</a:t>
            </a:r>
            <a:r>
              <a:rPr lang="es-CO" dirty="0" smtClean="0">
                <a:solidFill>
                  <a:srgbClr val="FF0000"/>
                </a:solidFill>
              </a:rPr>
              <a:t> (Heb.8:10).</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800200"/>
          </a:xfrm>
          <a:solidFill>
            <a:srgbClr val="FFFF00"/>
          </a:solidFill>
        </p:spPr>
        <p:txBody>
          <a:bodyPr>
            <a:normAutofit/>
          </a:bodyPr>
          <a:lstStyle/>
          <a:p>
            <a:pPr algn="ctr">
              <a:buNone/>
            </a:pPr>
            <a:r>
              <a:rPr lang="es-CO" dirty="0" smtClean="0"/>
              <a:t>  La Biblia enseña que después que los hombres  aceptan a Jesús como su Salvador personal se ponen en armonía con la Santa Ley de Dios </a:t>
            </a:r>
          </a:p>
          <a:p>
            <a:endParaRPr lang="es-CO" dirty="0"/>
          </a:p>
        </p:txBody>
      </p:sp>
      <p:sp>
        <p:nvSpPr>
          <p:cNvPr id="4" name="3 Rectángulo"/>
          <p:cNvSpPr/>
          <p:nvPr/>
        </p:nvSpPr>
        <p:spPr>
          <a:xfrm>
            <a:off x="395536" y="3140967"/>
            <a:ext cx="3600400" cy="2800767"/>
          </a:xfrm>
          <a:prstGeom prst="rect">
            <a:avLst/>
          </a:prstGeom>
          <a:solidFill>
            <a:srgbClr val="FFFF00"/>
          </a:solidFill>
        </p:spPr>
        <p:txBody>
          <a:bodyPr wrap="square">
            <a:spAutoFit/>
          </a:bodyPr>
          <a:lstStyle/>
          <a:p>
            <a:pPr algn="ctr">
              <a:buNone/>
            </a:pPr>
            <a:r>
              <a:rPr lang="es-CO" sz="4400" dirty="0" smtClean="0">
                <a:solidFill>
                  <a:srgbClr val="FF0000"/>
                </a:solidFill>
              </a:rPr>
              <a:t>Juan 14:15</a:t>
            </a:r>
            <a:r>
              <a:rPr lang="es-CO" sz="4400" dirty="0" smtClean="0"/>
              <a:t>.Si me amáis, guardad mis mandamientos  </a:t>
            </a:r>
          </a:p>
        </p:txBody>
      </p:sp>
      <p:pic>
        <p:nvPicPr>
          <p:cNvPr id="54274" name="Picture 2" descr="http://t3.gstatic.com/images?q=tbn:ANd9GcSUbbzSHSd4Q9PlYqbg8nJvT-xuaV3BbxzeurrQc5HRhA4w6RwDjQ"/>
          <p:cNvPicPr>
            <a:picLocks noChangeAspect="1" noChangeArrowheads="1"/>
          </p:cNvPicPr>
          <p:nvPr/>
        </p:nvPicPr>
        <p:blipFill>
          <a:blip r:embed="rId2" cstate="print"/>
          <a:srcRect/>
          <a:stretch>
            <a:fillRect/>
          </a:stretch>
        </p:blipFill>
        <p:spPr bwMode="auto">
          <a:xfrm>
            <a:off x="4644008" y="2636912"/>
            <a:ext cx="4032448" cy="36480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p:cTn id="7" dur="1000" fill="hold"/>
                                        <p:tgtEl>
                                          <p:spTgt spid="54274"/>
                                        </p:tgtEl>
                                        <p:attrNameLst>
                                          <p:attrName>ppt_w</p:attrName>
                                        </p:attrNameLst>
                                      </p:cBhvr>
                                      <p:tavLst>
                                        <p:tav tm="0">
                                          <p:val>
                                            <p:strVal val="#ppt_w*0.70"/>
                                          </p:val>
                                        </p:tav>
                                        <p:tav tm="100000">
                                          <p:val>
                                            <p:strVal val="#ppt_w"/>
                                          </p:val>
                                        </p:tav>
                                      </p:tavLst>
                                    </p:anim>
                                    <p:anim calcmode="lin" valueType="num">
                                      <p:cBhvr>
                                        <p:cTn id="8" dur="1000" fill="hold"/>
                                        <p:tgtEl>
                                          <p:spTgt spid="54274"/>
                                        </p:tgtEl>
                                        <p:attrNameLst>
                                          <p:attrName>ppt_h</p:attrName>
                                        </p:attrNameLst>
                                      </p:cBhvr>
                                      <p:tavLst>
                                        <p:tav tm="0">
                                          <p:val>
                                            <p:strVal val="#ppt_h"/>
                                          </p:val>
                                        </p:tav>
                                        <p:tav tm="100000">
                                          <p:val>
                                            <p:strVal val="#ppt_h"/>
                                          </p:val>
                                        </p:tav>
                                      </p:tavLst>
                                    </p:anim>
                                    <p:animEffect transition="in" filter="fade">
                                      <p:cBhvr>
                                        <p:cTn id="9" dur="1000"/>
                                        <p:tgtEl>
                                          <p:spTgt spid="54274"/>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to="" calcmode="lin" valueType="num">
                                      <p:cBhvr>
                                        <p:cTn id="14"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906888" cy="3456384"/>
          </a:xfrm>
          <a:solidFill>
            <a:schemeClr val="accent1">
              <a:lumMod val="20000"/>
              <a:lumOff val="80000"/>
            </a:schemeClr>
          </a:solidFill>
        </p:spPr>
        <p:txBody>
          <a:bodyPr>
            <a:normAutofit fontScale="92500" lnSpcReduction="20000"/>
          </a:bodyPr>
          <a:lstStyle/>
          <a:p>
            <a:pPr algn="ctr">
              <a:buNone/>
            </a:pPr>
            <a:r>
              <a:rPr lang="es-CO" dirty="0" smtClean="0"/>
              <a:t>   De esta forma se pone una señal sobre cada uno de los siervos de Dios tan ciertamente como fue colocada una marca sobre las puertas de los hogares de los hebreos para librar a ese pueblo de la ruina general. </a:t>
            </a:r>
          </a:p>
        </p:txBody>
      </p:sp>
      <p:sp>
        <p:nvSpPr>
          <p:cNvPr id="4" name="3 Rectángulo"/>
          <p:cNvSpPr/>
          <p:nvPr/>
        </p:nvSpPr>
        <p:spPr>
          <a:xfrm>
            <a:off x="467544" y="4365104"/>
            <a:ext cx="8208912" cy="2062103"/>
          </a:xfrm>
          <a:prstGeom prst="rect">
            <a:avLst/>
          </a:prstGeom>
          <a:solidFill>
            <a:schemeClr val="accent1">
              <a:lumMod val="20000"/>
              <a:lumOff val="80000"/>
            </a:schemeClr>
          </a:solidFill>
        </p:spPr>
        <p:txBody>
          <a:bodyPr wrap="square">
            <a:spAutoFit/>
          </a:bodyPr>
          <a:lstStyle/>
          <a:p>
            <a:pPr algn="ctr">
              <a:buNone/>
            </a:pPr>
            <a:r>
              <a:rPr lang="es-CO" sz="3200" dirty="0" smtClean="0"/>
              <a:t>Dios declara:"Les di también mis días de reposo, para que fuesen por señal entre mí y ellos, para que supiesen que yo soy Jehová que los santifico" </a:t>
            </a:r>
            <a:r>
              <a:rPr lang="es-CO" sz="3200" dirty="0" smtClean="0">
                <a:solidFill>
                  <a:srgbClr val="FF0000"/>
                </a:solidFill>
              </a:rPr>
              <a:t>(RH 6-2-1900).</a:t>
            </a:r>
          </a:p>
        </p:txBody>
      </p:sp>
      <p:pic>
        <p:nvPicPr>
          <p:cNvPr id="51202" name="Picture 2" descr="http://t3.gstatic.com/images?q=tbn:ANd9GcT0khzIk74ef1kRlcSATEh6L-2Nkdop3GYgARIxzEjcBdn16R3i"/>
          <p:cNvPicPr>
            <a:picLocks noChangeAspect="1" noChangeArrowheads="1"/>
          </p:cNvPicPr>
          <p:nvPr/>
        </p:nvPicPr>
        <p:blipFill>
          <a:blip r:embed="rId2" cstate="print"/>
          <a:srcRect/>
          <a:stretch>
            <a:fillRect/>
          </a:stretch>
        </p:blipFill>
        <p:spPr bwMode="auto">
          <a:xfrm>
            <a:off x="5652120" y="764704"/>
            <a:ext cx="3168352"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smtClean="0">
                <a:latin typeface="Agency FB" pitchFamily="34" charset="0"/>
              </a:rPr>
              <a:t>¿Dónde se encuentra el sellos de Dios?</a:t>
            </a:r>
            <a:endParaRPr lang="es-CO" b="1" dirty="0">
              <a:latin typeface="Agency FB" pitchFamily="34" charset="0"/>
            </a:endParaRPr>
          </a:p>
        </p:txBody>
      </p:sp>
      <p:sp>
        <p:nvSpPr>
          <p:cNvPr id="3" name="2 Marcador de contenido"/>
          <p:cNvSpPr>
            <a:spLocks noGrp="1"/>
          </p:cNvSpPr>
          <p:nvPr>
            <p:ph idx="1"/>
          </p:nvPr>
        </p:nvSpPr>
        <p:spPr>
          <a:xfrm>
            <a:off x="457200" y="1600201"/>
            <a:ext cx="8229600" cy="1612776"/>
          </a:xfrm>
        </p:spPr>
        <p:txBody>
          <a:bodyPr>
            <a:normAutofit/>
          </a:bodyPr>
          <a:lstStyle/>
          <a:p>
            <a:pPr algn="ctr">
              <a:buNone/>
            </a:pPr>
            <a:r>
              <a:rPr lang="es-CO" dirty="0" smtClean="0"/>
              <a:t>  Los que quieran tener el sello de Dios en sus frentes deben guardar el día de reposo del cuarto mandamiento. </a:t>
            </a:r>
          </a:p>
        </p:txBody>
      </p:sp>
      <p:sp>
        <p:nvSpPr>
          <p:cNvPr id="5" name="4 Rectángulo"/>
          <p:cNvSpPr/>
          <p:nvPr/>
        </p:nvSpPr>
        <p:spPr>
          <a:xfrm>
            <a:off x="539552" y="3429000"/>
            <a:ext cx="4608512" cy="3046988"/>
          </a:xfrm>
          <a:prstGeom prst="rect">
            <a:avLst/>
          </a:prstGeom>
          <a:solidFill>
            <a:srgbClr val="FFC000"/>
          </a:solidFill>
        </p:spPr>
        <p:txBody>
          <a:bodyPr wrap="square">
            <a:spAutoFit/>
          </a:bodyPr>
          <a:lstStyle/>
          <a:p>
            <a:pPr algn="ctr">
              <a:buNone/>
            </a:pPr>
            <a:r>
              <a:rPr lang="es-CO" sz="2400" dirty="0" smtClean="0"/>
              <a:t>Esto es lo que los distingue de los desleales, que han aceptado una institución humana en lugar del verdadero día de reposo. La observancia del día de reposo de Dios es la marca de distinción entre aquel que sirve Dios y el que no le sirve</a:t>
            </a:r>
            <a:r>
              <a:rPr lang="es-CO" sz="2400" dirty="0" smtClean="0">
                <a:solidFill>
                  <a:srgbClr val="FF0000"/>
                </a:solidFill>
              </a:rPr>
              <a:t> (MS 27, 1899).</a:t>
            </a:r>
          </a:p>
        </p:txBody>
      </p:sp>
      <p:pic>
        <p:nvPicPr>
          <p:cNvPr id="6" name="Picture 2" descr="http://t1.gstatic.com/images?q=tbn:ANd9GcS3Y1Ug4TXeDUc6jO8Mq5Bk616yKX5jgwPo2vsFKtsBMxmz45VjpQ"/>
          <p:cNvPicPr>
            <a:picLocks noChangeAspect="1" noChangeArrowheads="1"/>
          </p:cNvPicPr>
          <p:nvPr/>
        </p:nvPicPr>
        <p:blipFill>
          <a:blip r:embed="rId2" cstate="print"/>
          <a:srcRect/>
          <a:stretch>
            <a:fillRect/>
          </a:stretch>
        </p:blipFill>
        <p:spPr bwMode="auto">
          <a:xfrm>
            <a:off x="7132524" y="5013176"/>
            <a:ext cx="2011476" cy="1844824"/>
          </a:xfrm>
          <a:prstGeom prst="rect">
            <a:avLst/>
          </a:prstGeom>
          <a:noFill/>
        </p:spPr>
      </p:pic>
      <p:pic>
        <p:nvPicPr>
          <p:cNvPr id="7" name="Picture 4" descr="http://t1.gstatic.com/images?q=tbn:ANd9GcQHvB1Mp1QjmH49I7xfo1Hj0DDNm9mjKO6SVigiPTjBARfnp7DV"/>
          <p:cNvPicPr>
            <a:picLocks noChangeAspect="1" noChangeArrowheads="1"/>
          </p:cNvPicPr>
          <p:nvPr/>
        </p:nvPicPr>
        <p:blipFill>
          <a:blip r:embed="rId3" cstate="print"/>
          <a:srcRect/>
          <a:stretch>
            <a:fillRect/>
          </a:stretch>
        </p:blipFill>
        <p:spPr bwMode="auto">
          <a:xfrm>
            <a:off x="6012160" y="3140968"/>
            <a:ext cx="2088232" cy="1728192"/>
          </a:xfrm>
          <a:prstGeom prst="rect">
            <a:avLst/>
          </a:prstGeom>
          <a:noFill/>
        </p:spPr>
      </p:pic>
      <p:pic>
        <p:nvPicPr>
          <p:cNvPr id="8" name="Picture 2" descr="http://t2.gstatic.com/images?q=tbn:ANd9GcSHCBMKnRVAC3BZt8FRRdfUgByis5yBiME40Lk6XQovnN-uQ0xR_w"/>
          <p:cNvPicPr>
            <a:picLocks noChangeAspect="1" noChangeArrowheads="1"/>
          </p:cNvPicPr>
          <p:nvPr/>
        </p:nvPicPr>
        <p:blipFill>
          <a:blip r:embed="rId4" cstate="print"/>
          <a:srcRect/>
          <a:stretch>
            <a:fillRect/>
          </a:stretch>
        </p:blipFill>
        <p:spPr bwMode="auto">
          <a:xfrm>
            <a:off x="5220072" y="5013176"/>
            <a:ext cx="1950720" cy="18448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
                                        <p:tgtEl>
                                          <p:spTgt spid="5"/>
                                        </p:tgtEl>
                                      </p:cBhvr>
                                    </p:animEffect>
                                    <p:anim calcmode="lin" valueType="num">
                                      <p:cBhvr>
                                        <p:cTn id="20" dur="400" fill="hold"/>
                                        <p:tgtEl>
                                          <p:spTgt spid="5"/>
                                        </p:tgtEl>
                                        <p:attrNameLst>
                                          <p:attrName>ppt_x</p:attrName>
                                        </p:attrNameLst>
                                      </p:cBhvr>
                                      <p:tavLst>
                                        <p:tav tm="0">
                                          <p:val>
                                            <p:strVal val="#ppt_x"/>
                                          </p:val>
                                        </p:tav>
                                        <p:tav tm="100000">
                                          <p:val>
                                            <p:strVal val="#ppt_x"/>
                                          </p:val>
                                        </p:tav>
                                      </p:tavLst>
                                    </p:anim>
                                    <p:anim calcmode="lin" valueType="num">
                                      <p:cBhvr>
                                        <p:cTn id="21" dur="400" fill="hold"/>
                                        <p:tgtEl>
                                          <p:spTgt spid="5"/>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
                                        <p:tgtEl>
                                          <p:spTgt spid="7"/>
                                        </p:tgtEl>
                                      </p:cBhvr>
                                    </p:animEffect>
                                    <p:anim calcmode="lin" valueType="num">
                                      <p:cBhvr>
                                        <p:cTn id="29" dur="400" fill="hold"/>
                                        <p:tgtEl>
                                          <p:spTgt spid="7"/>
                                        </p:tgtEl>
                                        <p:attrNameLst>
                                          <p:attrName>ppt_x</p:attrName>
                                        </p:attrNameLst>
                                      </p:cBhvr>
                                      <p:tavLst>
                                        <p:tav tm="0">
                                          <p:val>
                                            <p:strVal val="#ppt_x"/>
                                          </p:val>
                                        </p:tav>
                                        <p:tav tm="100000">
                                          <p:val>
                                            <p:strVal val="#ppt_x"/>
                                          </p:val>
                                        </p:tav>
                                      </p:tavLst>
                                    </p:anim>
                                    <p:anim calcmode="lin" valueType="num">
                                      <p:cBhvr>
                                        <p:cTn id="30" dur="400" fill="hold"/>
                                        <p:tgtEl>
                                          <p:spTgt spid="7"/>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43"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
                                        <p:tgtEl>
                                          <p:spTgt spid="6"/>
                                        </p:tgtEl>
                                      </p:cBhvr>
                                    </p:animEffect>
                                    <p:anim calcmode="lin" valueType="num">
                                      <p:cBhvr>
                                        <p:cTn id="43" dur="400" fill="hold"/>
                                        <p:tgtEl>
                                          <p:spTgt spid="6"/>
                                        </p:tgtEl>
                                        <p:attrNameLst>
                                          <p:attrName>ppt_x</p:attrName>
                                        </p:attrNameLst>
                                      </p:cBhvr>
                                      <p:tavLst>
                                        <p:tav tm="0">
                                          <p:val>
                                            <p:strVal val="#ppt_x"/>
                                          </p:val>
                                        </p:tav>
                                        <p:tav tm="100000">
                                          <p:val>
                                            <p:strVal val="#ppt_x"/>
                                          </p:val>
                                        </p:tav>
                                      </p:tavLst>
                                    </p:anim>
                                    <p:anim calcmode="lin" valueType="num">
                                      <p:cBhvr>
                                        <p:cTn id="44" dur="400" fill="hold"/>
                                        <p:tgtEl>
                                          <p:spTgt spid="6"/>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368152"/>
          </a:xfrm>
          <a:blipFill>
            <a:blip r:embed="rId2" cstate="print"/>
            <a:tile tx="0" ty="0" sx="100000" sy="100000" flip="none" algn="tl"/>
          </a:blipFill>
        </p:spPr>
        <p:txBody>
          <a:bodyPr>
            <a:normAutofit/>
          </a:bodyPr>
          <a:lstStyle/>
          <a:p>
            <a:pPr algn="ctr" fontAlgn="base">
              <a:buNone/>
            </a:pPr>
            <a:r>
              <a:rPr lang="es-CO" dirty="0" smtClean="0"/>
              <a:t>    </a:t>
            </a:r>
            <a:r>
              <a:rPr lang="es-CO" sz="3600" dirty="0" smtClean="0"/>
              <a:t> </a:t>
            </a:r>
            <a:r>
              <a:rPr lang="es-CO" sz="3600" dirty="0" smtClean="0">
                <a:solidFill>
                  <a:srgbClr val="FF0000"/>
                </a:solidFill>
              </a:rPr>
              <a:t>Isaías 8:16.</a:t>
            </a:r>
            <a:r>
              <a:rPr lang="es-CO" sz="3600" dirty="0" smtClean="0"/>
              <a:t>  Ata el testimonio, </a:t>
            </a:r>
            <a:r>
              <a:rPr lang="es-CO" sz="3600" u="sng" dirty="0" smtClean="0">
                <a:solidFill>
                  <a:srgbClr val="0070C0"/>
                </a:solidFill>
              </a:rPr>
              <a:t>sella la ley entre mis discípulos.  </a:t>
            </a:r>
            <a:endParaRPr lang="es-CO" sz="3600" dirty="0" smtClean="0"/>
          </a:p>
          <a:p>
            <a:pPr fontAlgn="base">
              <a:buNone/>
            </a:pPr>
            <a:endParaRPr lang="es-CO" dirty="0" smtClean="0"/>
          </a:p>
        </p:txBody>
      </p:sp>
      <p:sp>
        <p:nvSpPr>
          <p:cNvPr id="4" name="3 Rectángulo"/>
          <p:cNvSpPr/>
          <p:nvPr/>
        </p:nvSpPr>
        <p:spPr>
          <a:xfrm>
            <a:off x="251520" y="1844825"/>
            <a:ext cx="5184576" cy="4524315"/>
          </a:xfrm>
          <a:prstGeom prst="rect">
            <a:avLst/>
          </a:prstGeom>
        </p:spPr>
        <p:txBody>
          <a:bodyPr wrap="square">
            <a:spAutoFit/>
          </a:bodyPr>
          <a:lstStyle/>
          <a:p>
            <a:pPr algn="ctr" fontAlgn="base">
              <a:buNone/>
            </a:pPr>
            <a:r>
              <a:rPr lang="es-CO" sz="3600" dirty="0" smtClean="0"/>
              <a:t>Era de vital importancia que la ley fuera </a:t>
            </a:r>
            <a:r>
              <a:rPr lang="es-CO" sz="3600" u="sng" dirty="0" smtClean="0"/>
              <a:t>guardada intacta a través de las edades</a:t>
            </a:r>
            <a:r>
              <a:rPr lang="es-CO" sz="3600" dirty="0" smtClean="0"/>
              <a:t>, que ni una jota ni una tilde fuera alterada o invalidada por motivo alguno </a:t>
            </a:r>
            <a:r>
              <a:rPr lang="es-CO" sz="3600" dirty="0" smtClean="0">
                <a:solidFill>
                  <a:srgbClr val="FF0000"/>
                </a:solidFill>
              </a:rPr>
              <a:t>(Extraido del C.B.A).</a:t>
            </a:r>
          </a:p>
        </p:txBody>
      </p:sp>
      <p:sp>
        <p:nvSpPr>
          <p:cNvPr id="4098" name="AutoShape 2" descr="data:image/jpeg;base64,/9j/4AAQSkZJRgABAQAAAQABAAD/2wCEAAkGBhQSERUTExQWFRUWGBcYGBgYGRseGhsaHh0aHh0gIBofHiYfGB8jIBkYHzQgIygpLDgtHCAxNTAqNSYsLCoBCQoKDgwOGg8PGi0lHiQqKSkpLCwqKSwpLCkpKSwpKSwsLywsLCwsLCwsLCwsLCkpKSwsLCwsLCwsLCksKSwpLP/AABEIAGAAoAMBIgACEQEDEQH/xAAbAAACAwEBAQAAAAAAAAAAAAAFBgMEBwIBAP/EAEYQAAICAAQDBgMFBAYHCQAAAAECAxEABBIhBTFBBgcTIlFhMnGBI0JSkZIzobHSQ2JyssHTFyVjc9Hh8BQVFlOCk6LC8f/EABkBAAMBAQEAAAAAAAAAAAAAAAECAwQABf/EACMRAAMAAgEFAQADAQAAAAAAAAABAgMRIRITMUFRMgQicUL/2gAMAwEAAhEDEQA/AGjvF7wsxkMykUKxFWiDnWrE3qYdGG3lGFhO+jOn7mX/AEP/AJmO++pbzsX+4X+/JhCjixjvI02tmqITS4H3/TLnfwZf9D/5mOh3x538GX/Q/wDmYR1jx0I8ReavpZYZ+Dse+PO/gy/6H/zMdDvgzn4IP0P/AD4STHj1Y8B5q+jLDPwdv9MGc/DB+hv58ejvdzv4YP0N/PhMCY+Awnfv6N2I+Dme9zOfhg/Q38+PD3vZ38MH6G/nwmlMcSbc8FZr+nPDHwdx3vZz8MH6G/nxJF3t5s6vJBsL+Bvb+vhAv3GJYTz9x/zwXlv6BYo+D6O9rNAnUsPUbK3Pavv++I373c1QpIDYv4W/nwkdjOLSf94xrrfwjKyFNR0WVoWvLmBg93j5UJmQ4Fa4/lupr+BXFH3Ev0TSh/8AJefvozg/o8v+l/58VJ+/POryiy/6JP8AMwlv/gMUMzEeZHO6xSLftkrhekaFlO+/iEjUIstQ3ZtElKPU/afkOZOww1ZbvKzLRF2SIH7o0tyHO/P6/wDRxneThjj05RKaV3okV8Q8rMT1VRrVQPc9Tgx2kzSIGiUjUABXKrHM+gA3xLJmtv8AqVjDKX9i7N3y50Fj4eXVFO7Mkn+Em5PRRvt+Rbu+72MxxDPjLvHEsfhyNYVtdrVffIAN8t/mcZVxjgmaeIOuXmKDVIzhDpC0Ap5bjSuon3wc7i1/1qv+5m/+uNmPbW2Zcmk9JDb3xJedj/3K/wB98I8cONB71kvOJ7Qr+9pMJ65cemPNz1q2j0cEf0TKvhY6EOCGWyDyGokeQ+iKW/MjZfqRgxl+wWbf+iVP7ci/wXViSm68Iq6ifLFhk9sc+D/+YeF7ssx1lgHt5/5cQZrsFNGuoyQnnsC+o1zpQhLHlyBw3ayL0J3sb9ilHlyKxZy/DXlcRRqXduQ/iSTsoHUnB6TshmlUN4JkU8mjZXH5A6j+WDnYXIFo8zoOicOi72raAAdPLUgLFhdc161gxiqq0wXmlTuTvg3dbGovMs0jV8KkrH8rFM9epIHtg8OFZGAlRl4rRNR+yB6Fq8RhoDEDkWHryxSPZ6aSUFvHUmtTmSNtNWRpYHzb0K0K1E+Ycick4KHW8wylhsHjLx2o5avOb9aNjnj0phLwjzqt15Yt5ziOXYrpyeXdKGpz4JCk1QKgalsmraheOcl2WymYcq+S8F15sniIvMAjcJvvdAMKHPbBPO8PgjWoCiE2xkaISG2GzCRiqqRXIE9NsdS8el0xqdAbbUQrWT1KofMST0CuOYs4DS9nJv0YvkuFGOdpUalhzL0pskrHPGhs7b/a/wDx98E+J8UhmZDP4jKoceRgps6eZIO3l6ViLjWVaLN5lSWGuYsw5DzssnIixvpPTkNsXO6zh8WbzMglQSokGoBtwGZ1ANetBsZmndaRqTUTtgx+K5QGo8pr5fGzsfbrWJstxj/yshGPQ+EDv82DVjW892dyH7NoYrI+BFOu/YJ5h88K/He5eKWjDmJ4jz0uxlT95Dj8zinZf0n3p+CmeOSeJG0yhFXWwpV56dPJRy8xwFXORt4jvqeVrdNttQa7P4qXp8vU4P57u5zkKuTBFmSQoV8uQr7NbWjaefLy3123wkcUzuYh1RvGctexBQq3P8Tebcgcj0HphJwveh3lWgvm+05jJUzeGoNrEAWdQabSTQUcyKODPcTkWbiBmrSgjlUf2jpND+yK/MYzaHh7SvSAsx/6snp8zjb+6xY4sxFAhB0QvZHVjRY/mfyAxddONqV7IPqyJt+EX+8qK80p9Il/vOcWOE9joooxLnNINWEcgIo5+b8bDqPhHvzxd7UMh4hl1bkWiv5DxCPpYGCR7NRA6kMiSbfaatTGuWrWGWSvVhq/rYmsad0x3kahSe5njcUahUAa68NV0ojg9I3crG9VyUk+2I4OMeKzQKTBNVjXExHXo+jUR1q19CbxD/4W1M7P4SsdhJCmksP68T6ojzPQ+tjFrK8OytaABMBTBLMigjqq34cRPOl09dsXIFDN5mWRAKdqYqJsk2oauREkJNgdCDqr1XFHKdkpZoz4yRxkvekqLr11Quo1dfMuDPEoiyh/A0aD5CoYycxySEggGt7att8Wctlp3OpyVrVp1NtfQ+FGQKG2zMTzwNJsKekc8M4Tl8s1IzGQ/EAx8x9WjWkLD8WkH54KZN/EtjGyEGhroMR8rJA9jv7YFxZyKCYRfahiTyiYR9OQVdxv8R1VvZGCk/EUQhSfMxICgFiSOeyg8vesOhGXMVc3w9HNsPNVavvVfQ71ijNxV2B0KBWxB88gJ3rw12Bq/iYY8y3FnBIYBtIOykM5N9QvkjFV8TYO0DTJv+4l16tTddgaJ+b/ALQ17MPlix4EWXQsAsajdjVfmeZ59ccx8Qjc1fIebqAeoLDy2OVXeIczk1G+hFF8yzfwWt/a8dx6O/0VO0vYls5PJLGdGoBSZEIFhaDLvqIojmBuMR9j+7ccNSdnkMzPooKGQHTqpTVk2W/5YYO0s0qZGRkKBhvTkpqUblAQSwZgKHXfp0y/u27TeLxCYT/ZxvCxMaA6D5lqxe1XzA9cS0pp6LbdSaRDmJ1cLHHHHdWiJ4lA8wzKQAQdrJA32usXuI8Q8JQ88iQJXIDW5+X3eo5K3zxCssUarJEUeNtk0iRrN1tpLAb+oFdawNKDMTaxl0DjfUtM4b4Tql/ZKa20jxDvywfAvkv5DjeXaIMkjab++H1EnoAQdfyW8CO0PaQBDD4Ad2HlSUKVAP3nTfSPRb1NXQb4p8Z4ykDGKIiWayDz0R8q8RwdTt/s1KrvuBthYfPJCGaRyWZrJ5szH/qqG3IbAYz5MuuF5NGPFvllbM5COFGVQupzbBQFBJ9gAAB6DYYtd1Kf602raGWx7+XC5meLgAs+7n4U/COl++DXc45biRPTwpST7+XE8KbvqZTM0o6UMvbrO6eNZRSdiifmTMB+81jvM8dngk+ybUu1xtun06r8wfphV78pCvEY2ViGWGMiuY88pu+lEDAHhvbqZv2qeLvRkUb/AF+6T+WLZZfLkjjpPSo17h3eNA+0wMLHruyfUjdfqMNeUzCNRQqVI5qRp9eY2xi+XlimFoQT6V5h9Kv8sSwRZjLvqy8roeukij8wRR+oxOP5FL9Ipf8AHl/lmzSSAC9zQJoCyfkOvywMm46b0hfDYi1Eh8zD2hQlz19OWE/hPePIpC5qIN01xij8ynIj5EfLDlwzjWXzI+ykVrFEcm97XZhjTOWb8Mz1iqPKKgeR7jlOq2umIQFd9hDGS7Cq2kO/7seoPiR/hcgaTSWdt1hj8+5F+drrni7JwwAAJaKARpUldR6W48/U7X1xVzMXhI1L5ALJB0R0TvbC5HO5NDmfnhtaEIzdmM77VRHl639hFtR9ZDvjnMThTpYBvRK1sGH+zSok583bpz2x7DkZmBAoJtsVMSEdKRLkcUT8TKL6YuPwqOOJw8gVdO5pFiW/RK0fr1Y7TOZWVmlNKN1NchIR1u9ooz/ZD/Xli3w/hUikMzkE0WGrWxrlcjDl7Iq88BVlkgkLHMSsNVDWumMjfYR0WfTX9Go6ebpiebNSSMPE9AdLKWfpuMumy79ZGYi+m+O2jtCf234/H/2ySPMAsB+zYOwXQQNhRFG7vfnhf4dwzKRyidWewtBDR25c+Z+uCHfHwx1eKfSw1qFlBYHzAkISq7LqUEWNvLXPnncWYojmN/U/wvGW4rb5NUXOlwap2d7Zf9nmmBSRoZELBFArxbAJtiAuoXfPcA8+fXHO3zsu8iwKBQiha3Pzkqx6UgX54zg59jdu9HnRvFcyaR5F5823v88KneunY7Ub6tBlu0YUWq6edKDZr1J5A4Bz8QZ21Em729B8vfFrh/AMzN+yikeztpRiPzoj64buC9088nmnPhC+ps/pU/3mHywZhLwLVt+RHiyrOevv641nut7PGGYs4aNlV10MjKTYUltRFHathfPeuWJ34JluHDUgV5ADTyEHR7rEtEt+/n5hjrsVx0z5+gGoxyFi5BYkaa9lH9VRQvrhp4tJgrmG0L3fEwTiMUhjjlHhINMgJHxP0BHr7454L2vyroI5I1hPof2X0IFr9RXucT98mVBzqkrf2SWdQH3nob4RTw19AKiwd6NbfUbXjslLqaZ2OX0poesz2dy+Y80QHOhJFSqD63fm+gGOV4bmovgkWdOol+zYD+3uD/6heM8ynGpcs5MTtHZsjoa5Wp2Pz/eMMvFuI+I3nd3B5LYr6Ku353iVLpKQ+oJx8egkfw3Iif0Zlq/6rqSp+mJ5uFb2tA7EEE8/phTznZSeTSdGjalUsNRFXspI/fXyxzls1mcowVWYDbyPuu/936VgOE+UFW15RofDu1ecgAthMgPKTn9HG/53ho4X29hkoSaoTf3t1+jj/EDGd8J7cQSeWdPCb8QsofrVj+Hvg+MjHIupCHUnZgQf34eaufDEqYryjSRKHUlHFMNmFMPn6H5YE8Q4S5bWSXKrsQqmSzz0h/s4hy3AJ2wl5eCWEkxO8frpJA+RB22+RwUy3baRHKZlfEXy6WSlYbb2t09m/TlyOL95P9cEHha8cjBkeDvZZ6iDg6lQlpGPLzTk6uQGyBd+uCRycUMbAaYUbdmB0mzQsvz1ctybxR4LxGGdF8OXz6d6NPY52jEn87wM7U8DM0beBKkkzAovjU6qrCmC1SxEj72kn88V2tbRJrnTFTtLmsllxqkjlzeqRtCuTGa3DtWoLIpI+MINwNyaISOO5FZN8rlmiCo7kSSeIzABeWwqrJ2JsfLBuXsBmcvMkeiSVmUEGLU0S0a0sSBVGiBY6n5lI83HIrKzqk26Ma0ssi+U6k5VexIO91jLV1vlGuInXAC4lwqCCCOURErLHE6u0rDcqpYaQPUmqr/jcyOf0NGycOh0hbLOWO456nayvy2xK+XzaZeOJczlxoRY1CKASBsLd2sn5L+WBOf4bOfs5pmYmmEYAs3Y1abplFGyOQs1RxN+eGOlxyNuf7cINDLcu9hzWhdthFFdXzFvZ2usCs529zTAIloo6E65GJ6uxA016KAMXOzPd1aDzaIzqLSgAazy8t0dKgE6jV2a53g9wvgWRiIXVHKzsaBfzHSAaAPxGjdGj6Xhum6/wXqifXIgMJZDZVi558z++t+eHTu54DPHmvFkjKR+G4BbYkmuh36HDBxntDlsiluujV8CIFLt8lBsD3O3rgF2L7UZjOcRDSHRGI5dES/CPh3J++1dT70BgximLTb5OvLVw9Lgqd6mV15td/6NPLuOrm+gPpvhEy/CHFqxPmPxgHYcvfYewPTGtdsOzGZzGaDxKpTwwtkreq25XuOfPC/H2Azwe1EYUHam3A615uvqcDJFu3pHY7hStsSzkvOY3jLjVyZCvTmN9Vmweg9hywdMK5ZA0cMQtDbFnrVVjY03Ugnly54a07K54gh/DrfzXTfQq9i8cL2Dmj1LHEoQgVrk1EHrtYUdOQ6XfTC9u/g3cj6KsfH0C1L4TaSI18tNZrz3RVxZNhTdb9MEstnklikkjjDhNXiFgrL5R7t7XtfTE+f7A56VqZUIJI+NKVTyKDZgw2+Im99xiOTu6zhVlCL5gEY+LQZANrQHS7b83vB6K+Hdc/Re4rwbLSsGUTKxF+RSYzYJHxeWMXQO4As7YBw5afLTaYZbY7r4ZPnFX8JFMBvuL5bE4fsl3d51FKdGWmqSP0oUCKHIXsb9euLMPYLMICUy8aOasrIvO7re/Lf3eXzwUrXoDqH7FXId4br5c1EdwPOm1j1KH/A/TDDkc9BmvNE6sQtVyZQaJ8p3FkD8hirnuwPEpE0mJDROkvOrAKTZ207E+oP03wKfubz9l1WNWB2Alr66huN+mHUU/KE60vDDOc4ZW42Isg9R730xPke2uay+myJo/RxTfRhuPqDitkOyPGY6V1hlT0aZbr+1X8QcGm7IZuQWYkU0P6RTv15bH5/wwjx3PMjrJjr9BrhXeFlpvKzeC98pD5f1/D+dYmzHZpZvHaRYGWT9m0aAOAaslzasbHOuuEyfu1zZ5Kn/ALg/4Yl4f2N4rlzcDCMc9PigqfmhGk4pN2+LknUQuYoYOJdkk0NDGulWj8w8pnffcCRrVV3B25bHrijwDgfgzBJkzLj7OtS641IJKgSCiaO5OnTQo4O8MOfby5qCP2likAI9yh9etN9MMHhnbynb5f8AHFVjT5RHuNcCZDw1MvM6z5mZxmCyxpbkaCKNgLQYGxqvkAbwqcU4nlsnMzZHXNmG8rTySF0HrXSRvfkK64Yu1XB+K5smJFjhy/4RKNTj+uR0P4Rt6k4BQ91ucC7rFty+0/x07YjkVeJRbG5fNMVs2pkJnmcsxNu73ZIvb35AUPp6YbO7qWuJiMFCngyMrpRDXo9yVq6o44bu84h4ao2Xy7FfviamPqN0PPffbBrsL2JzOVzplkiRIzGy+WXWQTp2qrqw3U7VgYsVKk6Q2XLLlqWf/9k="/>
          <p:cNvSpPr>
            <a:spLocks noChangeAspect="1" noChangeArrowheads="1"/>
          </p:cNvSpPr>
          <p:nvPr/>
        </p:nvSpPr>
        <p:spPr bwMode="auto">
          <a:xfrm>
            <a:off x="63500" y="-447675"/>
            <a:ext cx="1524000" cy="9144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4100" name="Picture 4" descr="http://t0.gstatic.com/images?q=tbn:ANd9GcSpMaqeBChrwinTMUxeJKUDqHzNjQmdSPY_7xdd3FxikMeAvZ8-"/>
          <p:cNvPicPr>
            <a:picLocks noChangeAspect="1" noChangeArrowheads="1"/>
          </p:cNvPicPr>
          <p:nvPr/>
        </p:nvPicPr>
        <p:blipFill>
          <a:blip r:embed="rId3" cstate="print"/>
          <a:srcRect/>
          <a:stretch>
            <a:fillRect/>
          </a:stretch>
        </p:blipFill>
        <p:spPr bwMode="auto">
          <a:xfrm>
            <a:off x="6156177" y="1916833"/>
            <a:ext cx="2160240" cy="1296143"/>
          </a:xfrm>
          <a:prstGeom prst="rect">
            <a:avLst/>
          </a:prstGeom>
          <a:noFill/>
        </p:spPr>
      </p:pic>
      <p:pic>
        <p:nvPicPr>
          <p:cNvPr id="4102" name="Picture 6" descr="http://t1.gstatic.com/images?q=tbn:ANd9GcTmRZC81JoXpE3V7Ff0fCffK4fiPfOtNbRoDTXN23lR-ViQ62h4lQ"/>
          <p:cNvPicPr>
            <a:picLocks noChangeAspect="1" noChangeArrowheads="1"/>
          </p:cNvPicPr>
          <p:nvPr/>
        </p:nvPicPr>
        <p:blipFill>
          <a:blip r:embed="rId4" cstate="print"/>
          <a:srcRect/>
          <a:stretch>
            <a:fillRect/>
          </a:stretch>
        </p:blipFill>
        <p:spPr bwMode="auto">
          <a:xfrm>
            <a:off x="6084168" y="3356992"/>
            <a:ext cx="2376264" cy="1800200"/>
          </a:xfrm>
          <a:prstGeom prst="rect">
            <a:avLst/>
          </a:prstGeom>
          <a:noFill/>
        </p:spPr>
      </p:pic>
      <p:sp>
        <p:nvSpPr>
          <p:cNvPr id="7" name="6 Rectángulo"/>
          <p:cNvSpPr/>
          <p:nvPr/>
        </p:nvSpPr>
        <p:spPr>
          <a:xfrm>
            <a:off x="5868144" y="5301208"/>
            <a:ext cx="3024336" cy="1477328"/>
          </a:xfrm>
          <a:prstGeom prst="rect">
            <a:avLst/>
          </a:prstGeom>
          <a:solidFill>
            <a:srgbClr val="FFFF00"/>
          </a:solidFill>
        </p:spPr>
        <p:txBody>
          <a:bodyPr wrap="square">
            <a:spAutoFit/>
          </a:bodyPr>
          <a:lstStyle/>
          <a:p>
            <a:pPr algn="ctr"/>
            <a:r>
              <a:rPr lang="es-CO" dirty="0" smtClean="0"/>
              <a:t>Note que Moisés colocó esa Santa Ley dentro del arca </a:t>
            </a:r>
            <a:r>
              <a:rPr lang="es-CO" dirty="0" smtClean="0">
                <a:solidFill>
                  <a:srgbClr val="FF0000"/>
                </a:solidFill>
              </a:rPr>
              <a:t>(Deut.10:5)</a:t>
            </a:r>
            <a:r>
              <a:rPr lang="es-CO" dirty="0" smtClean="0"/>
              <a:t>, y </a:t>
            </a:r>
            <a:r>
              <a:rPr lang="es-CO" dirty="0" err="1" smtClean="0"/>
              <a:t>alli</a:t>
            </a:r>
            <a:r>
              <a:rPr lang="es-CO" dirty="0" smtClean="0"/>
              <a:t> esta, “guardada intacta” en una cueva </a:t>
            </a:r>
            <a:r>
              <a:rPr lang="es-CO" dirty="0" smtClean="0">
                <a:solidFill>
                  <a:srgbClr val="FF0000"/>
                </a:solidFill>
              </a:rPr>
              <a:t>(P. Reyes 334)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100"/>
                                        </p:tgtEl>
                                        <p:attrNameLst>
                                          <p:attrName>style.visibility</p:attrName>
                                        </p:attrNameLst>
                                      </p:cBhvr>
                                      <p:to>
                                        <p:strVal val="visible"/>
                                      </p:to>
                                    </p:set>
                                    <p:anim to="" calcmode="lin" valueType="num">
                                      <p:cBhvr>
                                        <p:cTn id="22" dur="1" fill="hold"/>
                                        <p:tgtEl>
                                          <p:spTgt spid="410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4102"/>
                                        </p:tgtEl>
                                        <p:attrNameLst>
                                          <p:attrName>style.visibility</p:attrName>
                                        </p:attrNameLst>
                                      </p:cBhvr>
                                      <p:to>
                                        <p:strVal val="visible"/>
                                      </p:to>
                                    </p:set>
                                    <p:animEffect transition="in" filter="fade">
                                      <p:cBhvr>
                                        <p:cTn id="27" dur="100"/>
                                        <p:tgtEl>
                                          <p:spTgt spid="4102"/>
                                        </p:tgtEl>
                                      </p:cBhvr>
                                    </p:animEffect>
                                    <p:anim calcmode="lin" valueType="num">
                                      <p:cBhvr>
                                        <p:cTn id="28" dur="400" fill="hold"/>
                                        <p:tgtEl>
                                          <p:spTgt spid="4102"/>
                                        </p:tgtEl>
                                        <p:attrNameLst>
                                          <p:attrName>ppt_x</p:attrName>
                                        </p:attrNameLst>
                                      </p:cBhvr>
                                      <p:tavLst>
                                        <p:tav tm="0">
                                          <p:val>
                                            <p:strVal val="#ppt_x"/>
                                          </p:val>
                                        </p:tav>
                                        <p:tav tm="100000">
                                          <p:val>
                                            <p:strVal val="#ppt_x"/>
                                          </p:val>
                                        </p:tav>
                                      </p:tavLst>
                                    </p:anim>
                                    <p:anim calcmode="lin" valueType="num">
                                      <p:cBhvr>
                                        <p:cTn id="29" dur="400" fill="hold"/>
                                        <p:tgtEl>
                                          <p:spTgt spid="4102"/>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41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41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Effect transition="in" filter="fade">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800200"/>
          </a:xfrm>
        </p:spPr>
        <p:txBody>
          <a:bodyPr>
            <a:normAutofit/>
          </a:bodyPr>
          <a:lstStyle/>
          <a:p>
            <a:pPr algn="ctr" fontAlgn="base">
              <a:buNone/>
            </a:pPr>
            <a:r>
              <a:rPr lang="es-CO" dirty="0" smtClean="0"/>
              <a:t>     </a:t>
            </a:r>
            <a:r>
              <a:rPr lang="es-CO" dirty="0" smtClean="0">
                <a:solidFill>
                  <a:srgbClr val="FF0000"/>
                </a:solidFill>
              </a:rPr>
              <a:t>Isaías 8:20</a:t>
            </a:r>
            <a:r>
              <a:rPr lang="es-CO" dirty="0" smtClean="0"/>
              <a:t>.  ¡A la ley y al testimonio! </a:t>
            </a:r>
            <a:r>
              <a:rPr lang="es-CO" u="sng" dirty="0" smtClean="0">
                <a:solidFill>
                  <a:srgbClr val="0070C0"/>
                </a:solidFill>
              </a:rPr>
              <a:t>Si no dijeren conforme á esto, es porque no les ha amanecido.</a:t>
            </a:r>
            <a:r>
              <a:rPr lang="es-CO" dirty="0" smtClean="0"/>
              <a:t>    </a:t>
            </a:r>
            <a:endParaRPr lang="es-CO" dirty="0"/>
          </a:p>
        </p:txBody>
      </p:sp>
      <p:sp>
        <p:nvSpPr>
          <p:cNvPr id="4" name="3 Rectángulo"/>
          <p:cNvSpPr/>
          <p:nvPr/>
        </p:nvSpPr>
        <p:spPr>
          <a:xfrm>
            <a:off x="323528" y="2348880"/>
            <a:ext cx="5544616" cy="4401205"/>
          </a:xfrm>
          <a:prstGeom prst="rect">
            <a:avLst/>
          </a:prstGeom>
        </p:spPr>
        <p:txBody>
          <a:bodyPr wrap="square">
            <a:spAutoFit/>
          </a:bodyPr>
          <a:lstStyle/>
          <a:p>
            <a:pPr algn="ctr" fontAlgn="base">
              <a:buNone/>
            </a:pPr>
            <a:r>
              <a:rPr lang="es-CO" sz="2800" dirty="0" smtClean="0"/>
              <a:t>“Isaías dirige la mente de los hombres a la Palabra de Dios como norma de verdad y guía para una vida recta. Dios se ha revelado a sí mismo en su Palabra.</a:t>
            </a:r>
          </a:p>
          <a:p>
            <a:pPr algn="ctr" fontAlgn="base">
              <a:buNone/>
            </a:pPr>
            <a:r>
              <a:rPr lang="es-CO" sz="2800" dirty="0" smtClean="0"/>
              <a:t>  </a:t>
            </a:r>
            <a:r>
              <a:rPr lang="es-CO" sz="2800" dirty="0" smtClean="0">
                <a:solidFill>
                  <a:srgbClr val="FF0000"/>
                </a:solidFill>
              </a:rPr>
              <a:t>Todo cuanto los hombres digan llamándose siervos de Dios que no armonice con esa palabra, no tiene luz en sí mismo, “</a:t>
            </a:r>
            <a:r>
              <a:rPr lang="es-CO" sz="2800" u="sng" dirty="0" smtClean="0">
                <a:solidFill>
                  <a:srgbClr val="FF0000"/>
                </a:solidFill>
              </a:rPr>
              <a:t>no les ha amanecido</a:t>
            </a:r>
            <a:r>
              <a:rPr lang="es-CO" sz="2800" dirty="0" smtClean="0">
                <a:solidFill>
                  <a:srgbClr val="FF0000"/>
                </a:solidFill>
              </a:rPr>
              <a:t>”</a:t>
            </a:r>
          </a:p>
        </p:txBody>
      </p:sp>
      <p:pic>
        <p:nvPicPr>
          <p:cNvPr id="1026" name="Picture 2" descr="http://t3.gstatic.com/images?q=tbn:ANd9GcTtMscWtNnOdxB0nwHt9Q59F-zyqU_X66LldVZx6OuvJI8O65ddsA"/>
          <p:cNvPicPr>
            <a:picLocks noChangeAspect="1" noChangeArrowheads="1"/>
          </p:cNvPicPr>
          <p:nvPr/>
        </p:nvPicPr>
        <p:blipFill>
          <a:blip r:embed="rId2" cstate="print"/>
          <a:srcRect/>
          <a:stretch>
            <a:fillRect/>
          </a:stretch>
        </p:blipFill>
        <p:spPr bwMode="auto">
          <a:xfrm>
            <a:off x="6156176" y="2204864"/>
            <a:ext cx="2664296" cy="1866900"/>
          </a:xfrm>
          <a:prstGeom prst="rect">
            <a:avLst/>
          </a:prstGeom>
          <a:noFill/>
        </p:spPr>
      </p:pic>
      <p:pic>
        <p:nvPicPr>
          <p:cNvPr id="1028" name="Picture 4" descr="http://t3.gstatic.com/images?q=tbn:ANd9GcTnVpDiTACPBWSPPhiBWCXBJ4LXnfVlOAJLsoffyVwgkIn86rTE"/>
          <p:cNvPicPr>
            <a:picLocks noChangeAspect="1" noChangeArrowheads="1"/>
          </p:cNvPicPr>
          <p:nvPr/>
        </p:nvPicPr>
        <p:blipFill>
          <a:blip r:embed="rId3" cstate="print"/>
          <a:srcRect/>
          <a:stretch>
            <a:fillRect/>
          </a:stretch>
        </p:blipFill>
        <p:spPr bwMode="auto">
          <a:xfrm>
            <a:off x="6156176" y="4293096"/>
            <a:ext cx="2664296"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
                                        <p:tgtEl>
                                          <p:spTgt spid="1026"/>
                                        </p:tgtEl>
                                      </p:cBhvr>
                                    </p:animEffect>
                                    <p:anim calcmode="lin" valueType="num">
                                      <p:cBhvr>
                                        <p:cTn id="8" dur="400" fill="hold"/>
                                        <p:tgtEl>
                                          <p:spTgt spid="1026"/>
                                        </p:tgtEl>
                                        <p:attrNameLst>
                                          <p:attrName>ppt_x</p:attrName>
                                        </p:attrNameLst>
                                      </p:cBhvr>
                                      <p:tavLst>
                                        <p:tav tm="0">
                                          <p:val>
                                            <p:strVal val="#ppt_x"/>
                                          </p:val>
                                        </p:tav>
                                        <p:tav tm="100000">
                                          <p:val>
                                            <p:strVal val="#ppt_x"/>
                                          </p:val>
                                        </p:tav>
                                      </p:tavLst>
                                    </p:anim>
                                    <p:anim calcmode="lin" valueType="num">
                                      <p:cBhvr>
                                        <p:cTn id="9" dur="400" fill="hold"/>
                                        <p:tgtEl>
                                          <p:spTgt spid="102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fade">
                                      <p:cBhvr>
                                        <p:cTn id="16" dur="100"/>
                                        <p:tgtEl>
                                          <p:spTgt spid="4">
                                            <p:txEl>
                                              <p:pRg st="0" end="0"/>
                                            </p:txEl>
                                          </p:spTgt>
                                        </p:tgtEl>
                                      </p:cBhvr>
                                    </p:animEffect>
                                    <p:anim calcmode="lin" valueType="num">
                                      <p:cBhvr>
                                        <p:cTn id="17"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500" fill="hold"/>
                                        <p:tgtEl>
                                          <p:spTgt spid="1028"/>
                                        </p:tgtEl>
                                        <p:attrNameLst>
                                          <p:attrName>ppt_w</p:attrName>
                                        </p:attrNameLst>
                                      </p:cBhvr>
                                      <p:tavLst>
                                        <p:tav tm="0">
                                          <p:val>
                                            <p:fltVal val="0"/>
                                          </p:val>
                                        </p:tav>
                                        <p:tav tm="100000">
                                          <p:val>
                                            <p:strVal val="#ppt_w"/>
                                          </p:val>
                                        </p:tav>
                                      </p:tavLst>
                                    </p:anim>
                                    <p:anim calcmode="lin" valueType="num">
                                      <p:cBhvr>
                                        <p:cTn id="26" dur="500" fill="hold"/>
                                        <p:tgtEl>
                                          <p:spTgt spid="1028"/>
                                        </p:tgtEl>
                                        <p:attrNameLst>
                                          <p:attrName>ppt_h</p:attrName>
                                        </p:attrNameLst>
                                      </p:cBhvr>
                                      <p:tavLst>
                                        <p:tav tm="0">
                                          <p:val>
                                            <p:fltVal val="0"/>
                                          </p:val>
                                        </p:tav>
                                        <p:tav tm="100000">
                                          <p:val>
                                            <p:strVal val="#ppt_h"/>
                                          </p:val>
                                        </p:tav>
                                      </p:tavLst>
                                    </p:anim>
                                    <p:animEffect transition="in" filter="fade">
                                      <p:cBhvr>
                                        <p:cTn id="27" dur="500"/>
                                        <p:tgtEl>
                                          <p:spTgt spid="1028"/>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 calcmode="lin" valueType="num">
                                      <p:cBhvr>
                                        <p:cTn id="32"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3"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4"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1584176"/>
          </a:xfrm>
        </p:spPr>
        <p:txBody>
          <a:bodyPr>
            <a:normAutofit/>
          </a:bodyPr>
          <a:lstStyle/>
          <a:p>
            <a:pPr algn="ctr">
              <a:buNone/>
            </a:pPr>
            <a:r>
              <a:rPr lang="es-CO" dirty="0" smtClean="0"/>
              <a:t>    </a:t>
            </a:r>
            <a:r>
              <a:rPr lang="es-CO" dirty="0" smtClean="0">
                <a:solidFill>
                  <a:srgbClr val="FF0000"/>
                </a:solidFill>
              </a:rPr>
              <a:t>Ezequiel 20:12</a:t>
            </a:r>
            <a:r>
              <a:rPr lang="es-CO" dirty="0" smtClean="0"/>
              <a:t>. Y </a:t>
            </a:r>
            <a:r>
              <a:rPr lang="es-CO" u="sng" dirty="0" smtClean="0">
                <a:solidFill>
                  <a:srgbClr val="0070C0"/>
                </a:solidFill>
              </a:rPr>
              <a:t>díles también mis sábados que fuesen por señal entre mí y ellos</a:t>
            </a:r>
            <a:r>
              <a:rPr lang="es-CO" dirty="0" smtClean="0"/>
              <a:t>, para que supiesen que yo soy Jehová que los santifico</a:t>
            </a:r>
          </a:p>
        </p:txBody>
      </p:sp>
      <p:sp>
        <p:nvSpPr>
          <p:cNvPr id="7" name="6 Rectángulo"/>
          <p:cNvSpPr/>
          <p:nvPr/>
        </p:nvSpPr>
        <p:spPr>
          <a:xfrm>
            <a:off x="251520" y="2060848"/>
            <a:ext cx="5832648" cy="4832092"/>
          </a:xfrm>
          <a:prstGeom prst="rect">
            <a:avLst/>
          </a:prstGeom>
          <a:solidFill>
            <a:schemeClr val="accent2">
              <a:lumMod val="20000"/>
              <a:lumOff val="80000"/>
            </a:schemeClr>
          </a:solidFill>
        </p:spPr>
        <p:txBody>
          <a:bodyPr wrap="square">
            <a:spAutoFit/>
          </a:bodyPr>
          <a:lstStyle/>
          <a:p>
            <a:pPr algn="ctr"/>
            <a:r>
              <a:rPr lang="es-CO" dirty="0" smtClean="0"/>
              <a:t> </a:t>
            </a:r>
            <a:r>
              <a:rPr lang="es-CO" sz="2800" u="sng" dirty="0" smtClean="0">
                <a:solidFill>
                  <a:srgbClr val="0070C0"/>
                </a:solidFill>
              </a:rPr>
              <a:t>La observancia del sábado es la señal, o marca de que la persona que observa este día reconoce a Jehová como a su Dios porque estos hechos de la creación sólo se aplican a él. </a:t>
            </a:r>
          </a:p>
          <a:p>
            <a:pPr algn="ctr"/>
            <a:r>
              <a:rPr lang="es-CO" sz="2800" u="sng" dirty="0" smtClean="0">
                <a:solidFill>
                  <a:srgbClr val="0070C0"/>
                </a:solidFill>
              </a:rPr>
              <a:t> </a:t>
            </a:r>
          </a:p>
          <a:p>
            <a:pPr algn="ctr"/>
            <a:r>
              <a:rPr lang="es-CO" sz="2800" dirty="0" smtClean="0"/>
              <a:t>La observancia de este día no se basa en ninguna división natural del tiempo en ciclos semanales, </a:t>
            </a:r>
            <a:r>
              <a:rPr lang="es-CO" sz="2800" u="sng" dirty="0" smtClean="0">
                <a:solidFill>
                  <a:srgbClr val="0070C0"/>
                </a:solidFill>
              </a:rPr>
              <a:t>sino </a:t>
            </a:r>
            <a:r>
              <a:rPr lang="es-CO" sz="2800" b="1" u="sng" dirty="0" smtClean="0">
                <a:solidFill>
                  <a:srgbClr val="FF0000"/>
                </a:solidFill>
              </a:rPr>
              <a:t>(1),</a:t>
            </a:r>
            <a:r>
              <a:rPr lang="es-CO" sz="2800" u="sng" dirty="0" smtClean="0">
                <a:solidFill>
                  <a:srgbClr val="0070C0"/>
                </a:solidFill>
              </a:rPr>
              <a:t> en el mandato expreso de Dios y </a:t>
            </a:r>
            <a:r>
              <a:rPr lang="es-CO" sz="2800" b="1" u="sng" dirty="0" smtClean="0">
                <a:solidFill>
                  <a:srgbClr val="FF0000"/>
                </a:solidFill>
              </a:rPr>
              <a:t>(2)</a:t>
            </a:r>
            <a:r>
              <a:rPr lang="es-CO" sz="2800" u="sng" dirty="0" smtClean="0">
                <a:solidFill>
                  <a:srgbClr val="0070C0"/>
                </a:solidFill>
              </a:rPr>
              <a:t>,en la creencia en su revelación.</a:t>
            </a:r>
            <a:endParaRPr lang="es-CO" sz="2800" u="sng" dirty="0">
              <a:solidFill>
                <a:srgbClr val="0070C0"/>
              </a:solidFill>
            </a:endParaRPr>
          </a:p>
        </p:txBody>
      </p:sp>
      <p:pic>
        <p:nvPicPr>
          <p:cNvPr id="59396" name="Picture 4" descr="http://t3.gstatic.com/images?q=tbn:ANd9GcTQHuF8Dh_dl4n5mfFRPXpb1I2VWQAGdApSj0O-PApsLxEtqfqi"/>
          <p:cNvPicPr>
            <a:picLocks noChangeAspect="1" noChangeArrowheads="1"/>
          </p:cNvPicPr>
          <p:nvPr/>
        </p:nvPicPr>
        <p:blipFill>
          <a:blip r:embed="rId2" cstate="print"/>
          <a:srcRect/>
          <a:stretch>
            <a:fillRect/>
          </a:stretch>
        </p:blipFill>
        <p:spPr bwMode="auto">
          <a:xfrm>
            <a:off x="6084168" y="2636912"/>
            <a:ext cx="2808312" cy="331658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59396"/>
                                        </p:tgtEl>
                                        <p:attrNameLst>
                                          <p:attrName>style.visibility</p:attrName>
                                        </p:attrNameLst>
                                      </p:cBhvr>
                                      <p:to>
                                        <p:strVal val="visible"/>
                                      </p:to>
                                    </p:set>
                                    <p:anim calcmode="lin" valueType="num">
                                      <p:cBhvr>
                                        <p:cTn id="12" dur="500" fill="hold"/>
                                        <p:tgtEl>
                                          <p:spTgt spid="59396"/>
                                        </p:tgtEl>
                                        <p:attrNameLst>
                                          <p:attrName>ppt_w</p:attrName>
                                        </p:attrNameLst>
                                      </p:cBhvr>
                                      <p:tavLst>
                                        <p:tav tm="0">
                                          <p:val>
                                            <p:fltVal val="0"/>
                                          </p:val>
                                        </p:tav>
                                        <p:tav tm="100000">
                                          <p:val>
                                            <p:strVal val="#ppt_w"/>
                                          </p:val>
                                        </p:tav>
                                      </p:tavLst>
                                    </p:anim>
                                    <p:anim calcmode="lin" valueType="num">
                                      <p:cBhvr>
                                        <p:cTn id="13" dur="500" fill="hold"/>
                                        <p:tgtEl>
                                          <p:spTgt spid="59396"/>
                                        </p:tgtEl>
                                        <p:attrNameLst>
                                          <p:attrName>ppt_h</p:attrName>
                                        </p:attrNameLst>
                                      </p:cBhvr>
                                      <p:tavLst>
                                        <p:tav tm="0">
                                          <p:val>
                                            <p:fltVal val="0"/>
                                          </p:val>
                                        </p:tav>
                                        <p:tav tm="100000">
                                          <p:val>
                                            <p:strVal val="#ppt_h"/>
                                          </p:val>
                                        </p:tav>
                                      </p:tavLst>
                                    </p:anim>
                                    <p:animEffect transition="in" filter="fade">
                                      <p:cBhvr>
                                        <p:cTn id="14" dur="500"/>
                                        <p:tgtEl>
                                          <p:spTgt spid="59396"/>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7">
                                            <p:bg/>
                                          </p:spTgt>
                                        </p:tgtEl>
                                        <p:attrNameLst>
                                          <p:attrName>style.visibility</p:attrName>
                                        </p:attrNameLst>
                                      </p:cBhvr>
                                      <p:to>
                                        <p:strVal val="visible"/>
                                      </p:to>
                                    </p:set>
                                    <p:animEffect transition="in" filter="fade">
                                      <p:cBhvr>
                                        <p:cTn id="19" dur="100"/>
                                        <p:tgtEl>
                                          <p:spTgt spid="7">
                                            <p:bg/>
                                          </p:spTgt>
                                        </p:tgtEl>
                                      </p:cBhvr>
                                    </p:animEffect>
                                    <p:anim calcmode="lin" valueType="num">
                                      <p:cBhvr>
                                        <p:cTn id="20" dur="400" fill="hold"/>
                                        <p:tgtEl>
                                          <p:spTgt spid="7">
                                            <p:bg/>
                                          </p:spTgt>
                                        </p:tgtEl>
                                        <p:attrNameLst>
                                          <p:attrName>ppt_x</p:attrName>
                                        </p:attrNameLst>
                                      </p:cBhvr>
                                      <p:tavLst>
                                        <p:tav tm="0">
                                          <p:val>
                                            <p:strVal val="#ppt_x"/>
                                          </p:val>
                                        </p:tav>
                                        <p:tav tm="100000">
                                          <p:val>
                                            <p:strVal val="#ppt_x"/>
                                          </p:val>
                                        </p:tav>
                                      </p:tavLst>
                                    </p:anim>
                                    <p:anim calcmode="lin" valueType="num">
                                      <p:cBhvr>
                                        <p:cTn id="21" dur="400" fill="hold"/>
                                        <p:tgtEl>
                                          <p:spTgt spid="7">
                                            <p:bg/>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7">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7">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4" presetID="43" presetClass="entr" presetSubtype="0" fill="hold" grpId="0" nodeType="withEffect">
                                  <p:stCondLst>
                                    <p:cond delay="0"/>
                                  </p:stCondLst>
                                  <p:childTnLst>
                                    <p:set>
                                      <p:cBhvr>
                                        <p:cTn id="25" dur="1" fill="hold">
                                          <p:stCondLst>
                                            <p:cond delay="0"/>
                                          </p:stCondLst>
                                        </p:cTn>
                                        <p:tgtEl>
                                          <p:spTgt spid="7">
                                            <p:txEl>
                                              <p:pRg st="0" end="0"/>
                                            </p:txEl>
                                          </p:spTgt>
                                        </p:tgtEl>
                                        <p:attrNameLst>
                                          <p:attrName>style.visibility</p:attrName>
                                        </p:attrNameLst>
                                      </p:cBhvr>
                                      <p:to>
                                        <p:strVal val="visible"/>
                                      </p:to>
                                    </p:set>
                                    <p:animEffect transition="in" filter="fade">
                                      <p:cBhvr>
                                        <p:cTn id="26" dur="100"/>
                                        <p:tgtEl>
                                          <p:spTgt spid="7">
                                            <p:txEl>
                                              <p:pRg st="0" end="0"/>
                                            </p:txEl>
                                          </p:spTgt>
                                        </p:tgtEl>
                                      </p:cBhvr>
                                    </p:animEffect>
                                    <p:anim calcmode="lin" valueType="num">
                                      <p:cBhvr>
                                        <p:cTn id="27" dur="4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7">
                                            <p:txEl>
                                              <p:pRg st="0" end="0"/>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7">
                                            <p:txEl>
                                              <p:pRg st="2" end="2"/>
                                            </p:txEl>
                                          </p:spTgt>
                                        </p:tgtEl>
                                        <p:attrNameLst>
                                          <p:attrName>style.visibility</p:attrName>
                                        </p:attrNameLst>
                                      </p:cBhvr>
                                      <p:to>
                                        <p:strVal val="visible"/>
                                      </p:to>
                                    </p:set>
                                    <p:anim to="" calcmode="lin" valueType="num">
                                      <p:cBhvr>
                                        <p:cTn id="35" dur="1" fill="hold"/>
                                        <p:tgtEl>
                                          <p:spTgt spid="7">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uiExpand="1" build="allAtOnce"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2">
              <a:lumMod val="20000"/>
              <a:lumOff val="80000"/>
            </a:schemeClr>
          </a:solidFill>
        </p:spPr>
        <p:txBody>
          <a:bodyPr>
            <a:normAutofit fontScale="92500"/>
          </a:bodyPr>
          <a:lstStyle/>
          <a:p>
            <a:pPr algn="ctr">
              <a:buNone/>
            </a:pPr>
            <a:r>
              <a:rPr lang="es-CO" dirty="0" smtClean="0">
                <a:solidFill>
                  <a:srgbClr val="FF0000"/>
                </a:solidFill>
              </a:rPr>
              <a:t>    Hebreos 8.10.</a:t>
            </a:r>
            <a:r>
              <a:rPr lang="es-CO" dirty="0" smtClean="0"/>
              <a:t>  Por lo cual, este es el pacto que ordenaré á la casa de Israel </a:t>
            </a:r>
            <a:r>
              <a:rPr lang="es-CO" u="sng" dirty="0" smtClean="0">
                <a:solidFill>
                  <a:srgbClr val="0070C0"/>
                </a:solidFill>
              </a:rPr>
              <a:t>Después de aquellos días</a:t>
            </a:r>
            <a:r>
              <a:rPr lang="es-CO" dirty="0" smtClean="0"/>
              <a:t>, dice el Señor: </a:t>
            </a:r>
            <a:r>
              <a:rPr lang="es-CO" b="1" u="sng" dirty="0" smtClean="0"/>
              <a:t>Daré mis leyes en el alma de ellos, Y sobre el corazón de ellos las escribiré; Y seré á ellos por Dios, Y ellos me serán á mí por pueblo</a:t>
            </a:r>
            <a:r>
              <a:rPr lang="es-CO" u="sng" dirty="0" smtClean="0"/>
              <a:t>.</a:t>
            </a:r>
          </a:p>
          <a:p>
            <a:pPr>
              <a:buNone/>
            </a:pPr>
            <a:endParaRPr lang="es-CO" u="sng" dirty="0" smtClean="0"/>
          </a:p>
          <a:p>
            <a:pPr algn="ctr">
              <a:buNone/>
            </a:pPr>
            <a:r>
              <a:rPr lang="es-CO" dirty="0" smtClean="0"/>
              <a:t>     Las bendiciones del nuevo pacto están basadas únicamente en la misericordia para perdonar iniquidades y pecados.  El Señor especifica: Haré así y así con todos los que se vuelvan a mí abandonando el mal y escogiendo el bien.</a:t>
            </a:r>
            <a:endParaRPr lang="es-CO" u="sng"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blipFill>
            <a:blip r:embed="rId2" cstate="print"/>
            <a:tile tx="0" ty="0" sx="100000" sy="100000" flip="none" algn="tl"/>
          </a:blipFill>
        </p:spPr>
        <p:txBody>
          <a:bodyPr>
            <a:normAutofit fontScale="85000" lnSpcReduction="10000"/>
          </a:bodyPr>
          <a:lstStyle/>
          <a:p>
            <a:pPr algn="ctr">
              <a:buNone/>
            </a:pPr>
            <a:r>
              <a:rPr lang="es-CO" dirty="0" smtClean="0"/>
              <a:t>     "Seré propicio a sus injusticias, y nunca más me acordaré de sus pecados y de sus iniquidades“</a:t>
            </a:r>
            <a:r>
              <a:rPr lang="es-CO" b="1" dirty="0" smtClean="0">
                <a:solidFill>
                  <a:srgbClr val="FF0000"/>
                </a:solidFill>
              </a:rPr>
              <a:t>(Verso12)</a:t>
            </a:r>
            <a:r>
              <a:rPr lang="es-CO" dirty="0" smtClean="0"/>
              <a:t>.  Todos los que Humillan su corazón confesando sus pecados, hallarán misericordia, gracia y seguridad. </a:t>
            </a:r>
          </a:p>
          <a:p>
            <a:endParaRPr lang="es-CO" dirty="0" smtClean="0"/>
          </a:p>
          <a:p>
            <a:pPr algn="ctr">
              <a:buNone/>
            </a:pPr>
            <a:r>
              <a:rPr lang="es-CO" dirty="0" smtClean="0"/>
              <a:t>     Al mostrar misericordia al pecador, </a:t>
            </a:r>
            <a:r>
              <a:rPr lang="es-CO" u="sng" dirty="0" smtClean="0">
                <a:solidFill>
                  <a:srgbClr val="0070C0"/>
                </a:solidFill>
              </a:rPr>
              <a:t>¿ha cesado Dios de ser justo?</a:t>
            </a:r>
            <a:r>
              <a:rPr lang="es-CO" dirty="0" smtClean="0"/>
              <a:t> ¿</a:t>
            </a:r>
            <a:r>
              <a:rPr lang="es-CO" u="sng" dirty="0" smtClean="0">
                <a:solidFill>
                  <a:srgbClr val="0070C0"/>
                </a:solidFill>
              </a:rPr>
              <a:t>Ha deshonrado su santa ley, y de aquí en adelante pasará por alto la violación de ella? </a:t>
            </a:r>
          </a:p>
          <a:p>
            <a:pPr>
              <a:buNone/>
            </a:pPr>
            <a:endParaRPr lang="es-CO" dirty="0" smtClean="0"/>
          </a:p>
          <a:p>
            <a:pPr algn="ctr">
              <a:buNone/>
            </a:pPr>
            <a:r>
              <a:rPr lang="es-CO" dirty="0" smtClean="0"/>
              <a:t>    </a:t>
            </a:r>
            <a:r>
              <a:rPr lang="es-CO" dirty="0" smtClean="0">
                <a:solidFill>
                  <a:srgbClr val="FF0000"/>
                </a:solidFill>
              </a:rPr>
              <a:t> </a:t>
            </a:r>
            <a:r>
              <a:rPr lang="es-CO" b="1" dirty="0" smtClean="0">
                <a:solidFill>
                  <a:srgbClr val="FF0000"/>
                </a:solidFill>
              </a:rPr>
              <a:t>Hebreos 13:8</a:t>
            </a:r>
            <a:r>
              <a:rPr lang="es-CO" dirty="0" smtClean="0"/>
              <a:t> dice:  ”</a:t>
            </a:r>
            <a:r>
              <a:rPr lang="es-CO" b="1" dirty="0" smtClean="0"/>
              <a:t>Jesucristo es el mismo ayer, y hoy,  y por los siglos”</a:t>
            </a:r>
            <a:r>
              <a:rPr lang="es-CO" dirty="0" smtClean="0"/>
              <a:t>. Y</a:t>
            </a:r>
            <a:r>
              <a:rPr lang="es-CO" b="1" dirty="0" smtClean="0"/>
              <a:t> </a:t>
            </a:r>
            <a:r>
              <a:rPr lang="es-CO" b="1" dirty="0" smtClean="0">
                <a:solidFill>
                  <a:srgbClr val="FF0000"/>
                </a:solidFill>
              </a:rPr>
              <a:t>Santiago 1:17</a:t>
            </a:r>
            <a:r>
              <a:rPr lang="es-CO" dirty="0" smtClean="0"/>
              <a:t> dice: “</a:t>
            </a:r>
            <a:r>
              <a:rPr lang="es-CO" b="1" dirty="0" smtClean="0"/>
              <a:t>En el (Padre) …no hay mudanza, ni sombra de variación”</a:t>
            </a:r>
            <a:r>
              <a:rPr lang="es-CO" dirty="0" smtClean="0"/>
              <a:t>. Por tanto, Dios es </a:t>
            </a:r>
            <a:r>
              <a:rPr lang="es-CO" u="sng" dirty="0" smtClean="0">
                <a:solidFill>
                  <a:srgbClr val="0070C0"/>
                </a:solidFill>
              </a:rPr>
              <a:t>constante.  No cambia</a:t>
            </a:r>
            <a:r>
              <a:rPr lang="es-CO" dirty="0" smtClean="0"/>
              <a:t>.  </a:t>
            </a:r>
          </a:p>
          <a:p>
            <a:pPr>
              <a:buNone/>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6192688"/>
          </a:xfrm>
        </p:spPr>
        <p:txBody>
          <a:bodyPr>
            <a:normAutofit lnSpcReduction="10000"/>
          </a:bodyPr>
          <a:lstStyle/>
          <a:p>
            <a:pPr algn="ctr">
              <a:buNone/>
            </a:pPr>
            <a:r>
              <a:rPr lang="es-CO" dirty="0" smtClean="0"/>
              <a:t>     </a:t>
            </a:r>
            <a:r>
              <a:rPr lang="es-CO" sz="3900" dirty="0" smtClean="0"/>
              <a:t>Si Dios no cambia, su mensaje es el mismo por los siglos de los siglos,  las condiciones de la salvación son siempre las mismas.  Vida, vida eterna para todos los que quieran obedecer la ley de Dio.</a:t>
            </a:r>
          </a:p>
        </p:txBody>
      </p:sp>
      <p:pic>
        <p:nvPicPr>
          <p:cNvPr id="4" name="Picture 2" descr="http://t3.gstatic.com/images?q=tbn:ANd9GcSUbbzSHSd4Q9PlYqbg8nJvT-xuaV3BbxzeurrQc5HRhA4w6RwDjQ"/>
          <p:cNvPicPr>
            <a:picLocks noChangeAspect="1" noChangeArrowheads="1"/>
          </p:cNvPicPr>
          <p:nvPr/>
        </p:nvPicPr>
        <p:blipFill>
          <a:blip r:embed="rId2" cstate="print"/>
          <a:srcRect/>
          <a:stretch>
            <a:fillRect/>
          </a:stretch>
        </p:blipFill>
        <p:spPr bwMode="auto">
          <a:xfrm>
            <a:off x="5652120" y="1196751"/>
            <a:ext cx="3024336" cy="424847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cstate="print"/>
            <a:tile tx="0" ty="0" sx="100000" sy="100000" flip="none" algn="tl"/>
          </a:blipFill>
        </p:spPr>
        <p:txBody>
          <a:bodyPr>
            <a:normAutofit lnSpcReduction="10000"/>
          </a:bodyPr>
          <a:lstStyle/>
          <a:p>
            <a:pPr algn="ctr">
              <a:buNone/>
            </a:pPr>
            <a:r>
              <a:rPr lang="es-CO" dirty="0" smtClean="0"/>
              <a:t>    Las condiciones por las cuales puede ganarse la vida eterna bajo el </a:t>
            </a:r>
            <a:r>
              <a:rPr lang="es-CO" u="sng" dirty="0" smtClean="0"/>
              <a:t>nuevo pacto</a:t>
            </a:r>
            <a:r>
              <a:rPr lang="es-CO" dirty="0" smtClean="0"/>
              <a:t>, son las mismas que había bajo el antiguo pacto: </a:t>
            </a:r>
            <a:r>
              <a:rPr lang="es-CO" u="sng" dirty="0" smtClean="0"/>
              <a:t>perfecta obediencia.</a:t>
            </a:r>
          </a:p>
          <a:p>
            <a:pPr>
              <a:buNone/>
            </a:pPr>
            <a:endParaRPr lang="es-CO" dirty="0" smtClean="0"/>
          </a:p>
          <a:p>
            <a:pPr algn="ctr">
              <a:buNone/>
            </a:pPr>
            <a:r>
              <a:rPr lang="es-CO" dirty="0" smtClean="0"/>
              <a:t>    Bajo el antiguo pacto había muchas culpas de </a:t>
            </a:r>
            <a:r>
              <a:rPr lang="es-CO" u="sng" dirty="0" smtClean="0">
                <a:solidFill>
                  <a:srgbClr val="0070C0"/>
                </a:solidFill>
              </a:rPr>
              <a:t>carácter atrevido e insolente para las cuales no había una expiación especificada por la ley.</a:t>
            </a:r>
          </a:p>
          <a:p>
            <a:pPr>
              <a:buNone/>
            </a:pPr>
            <a:endParaRPr lang="es-CO" dirty="0" smtClean="0"/>
          </a:p>
          <a:p>
            <a:pPr algn="ctr">
              <a:buNone/>
            </a:pPr>
            <a:r>
              <a:rPr lang="es-CO" dirty="0" smtClean="0"/>
              <a:t>    Como ejemplo léase tres casos de “</a:t>
            </a:r>
            <a:r>
              <a:rPr lang="es-CO" u="sng" dirty="0" smtClean="0"/>
              <a:t>carácter atrevido e insolente</a:t>
            </a:r>
            <a:r>
              <a:rPr lang="es-CO" dirty="0" smtClean="0"/>
              <a:t>” registrados.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2">
              <a:lumMod val="20000"/>
              <a:lumOff val="80000"/>
            </a:schemeClr>
          </a:solidFill>
        </p:spPr>
        <p:txBody>
          <a:bodyPr>
            <a:normAutofit/>
          </a:bodyPr>
          <a:lstStyle/>
          <a:p>
            <a:pPr algn="ctr">
              <a:buNone/>
            </a:pPr>
            <a:r>
              <a:rPr lang="es-CO" dirty="0" smtClean="0"/>
              <a:t>   </a:t>
            </a:r>
            <a:r>
              <a:rPr lang="es-CO" u="sng" dirty="0" smtClean="0"/>
              <a:t>El hombre que profanó el sábado.</a:t>
            </a:r>
          </a:p>
          <a:p>
            <a:pPr algn="ctr">
              <a:buNone/>
            </a:pPr>
            <a:r>
              <a:rPr lang="es-CO" dirty="0" smtClean="0"/>
              <a:t>   Lea </a:t>
            </a:r>
            <a:r>
              <a:rPr lang="es-CO" dirty="0" smtClean="0">
                <a:solidFill>
                  <a:srgbClr val="FF0000"/>
                </a:solidFill>
              </a:rPr>
              <a:t>Números 15:32-36.</a:t>
            </a:r>
          </a:p>
          <a:p>
            <a:pPr>
              <a:buNone/>
            </a:pPr>
            <a:endParaRPr lang="es-CO" dirty="0" smtClean="0"/>
          </a:p>
          <a:p>
            <a:pPr algn="ctr">
              <a:buNone/>
            </a:pPr>
            <a:r>
              <a:rPr lang="es-CO" dirty="0" smtClean="0"/>
              <a:t>    </a:t>
            </a:r>
            <a:r>
              <a:rPr lang="es-CO" u="sng" dirty="0" smtClean="0"/>
              <a:t>Castigo de un blasfemo.</a:t>
            </a:r>
          </a:p>
          <a:p>
            <a:pPr algn="ctr">
              <a:buNone/>
            </a:pPr>
            <a:r>
              <a:rPr lang="es-CO" dirty="0" smtClean="0"/>
              <a:t>    Lea </a:t>
            </a:r>
            <a:r>
              <a:rPr lang="es-CO" dirty="0" smtClean="0">
                <a:solidFill>
                  <a:srgbClr val="FF0000"/>
                </a:solidFill>
              </a:rPr>
              <a:t>Levíticos 24:10-14.</a:t>
            </a:r>
          </a:p>
          <a:p>
            <a:pPr>
              <a:buNone/>
            </a:pPr>
            <a:endParaRPr lang="es-CO" dirty="0" smtClean="0"/>
          </a:p>
          <a:p>
            <a:pPr algn="ctr">
              <a:buNone/>
            </a:pPr>
            <a:r>
              <a:rPr lang="es-CO" dirty="0" smtClean="0"/>
              <a:t>   </a:t>
            </a:r>
            <a:r>
              <a:rPr lang="es-CO" u="sng" dirty="0" smtClean="0"/>
              <a:t>Blasfemia contra el Espíritu Santo</a:t>
            </a:r>
            <a:r>
              <a:rPr lang="es-CO" dirty="0" smtClean="0"/>
              <a:t>.</a:t>
            </a:r>
          </a:p>
          <a:p>
            <a:pPr algn="ctr">
              <a:buNone/>
            </a:pPr>
            <a:r>
              <a:rPr lang="es-CO" dirty="0" smtClean="0"/>
              <a:t>  “</a:t>
            </a:r>
            <a:r>
              <a:rPr lang="es-CO" dirty="0" smtClean="0">
                <a:solidFill>
                  <a:srgbClr val="0070C0"/>
                </a:solidFill>
              </a:rPr>
              <a:t>Todo pecado y blasfemia será perdonado a los hombres; mas la blasfemia contra el Espíritu no les será perdonada</a:t>
            </a:r>
            <a:r>
              <a:rPr lang="es-CO" dirty="0" smtClean="0"/>
              <a:t>” </a:t>
            </a:r>
            <a:r>
              <a:rPr lang="es-CO" dirty="0" smtClean="0">
                <a:solidFill>
                  <a:srgbClr val="FF0000"/>
                </a:solidFill>
              </a:rPr>
              <a:t>Mat.12:31</a:t>
            </a:r>
            <a:r>
              <a:rPr lang="es-CO" dirty="0" smtClean="0"/>
              <a:t>. </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92500" lnSpcReduction="20000"/>
          </a:bodyPr>
          <a:lstStyle/>
          <a:p>
            <a:pPr algn="ctr">
              <a:buNone/>
            </a:pPr>
            <a:r>
              <a:rPr lang="es-CO" dirty="0" smtClean="0"/>
              <a:t>    </a:t>
            </a:r>
            <a:r>
              <a:rPr lang="es-CO" dirty="0" smtClean="0">
                <a:solidFill>
                  <a:srgbClr val="FF0000"/>
                </a:solidFill>
              </a:rPr>
              <a:t> ¿Por qué razón este pecado de blasfemia contra el Espíritu Santo es tan grabe que no puede ser perdonado?</a:t>
            </a:r>
          </a:p>
          <a:p>
            <a:endParaRPr lang="es-CO" dirty="0" smtClean="0"/>
          </a:p>
          <a:p>
            <a:pPr algn="ctr">
              <a:buNone/>
            </a:pPr>
            <a:r>
              <a:rPr lang="es-CO" dirty="0" smtClean="0">
                <a:solidFill>
                  <a:srgbClr val="FF0000"/>
                </a:solidFill>
              </a:rPr>
              <a:t>¿En que consiste este pecado?</a:t>
            </a:r>
          </a:p>
          <a:p>
            <a:pPr algn="ctr">
              <a:buNone/>
            </a:pPr>
            <a:endParaRPr lang="es-CO" dirty="0" smtClean="0"/>
          </a:p>
          <a:p>
            <a:pPr>
              <a:buNone/>
            </a:pPr>
            <a:r>
              <a:rPr lang="es-CO" sz="3500" b="1" dirty="0" smtClean="0">
                <a:solidFill>
                  <a:srgbClr val="FF0000"/>
                </a:solidFill>
              </a:rPr>
              <a:t>1</a:t>
            </a:r>
            <a:r>
              <a:rPr lang="es-CO" dirty="0" smtClean="0"/>
              <a:t>). Para que los pecados sean perdonados, </a:t>
            </a:r>
            <a:r>
              <a:rPr lang="es-CO" u="sng" dirty="0" smtClean="0">
                <a:solidFill>
                  <a:srgbClr val="0070C0"/>
                </a:solidFill>
              </a:rPr>
              <a:t>el único camino es que la persona acepte a Jesús como su sustituto por el pecado</a:t>
            </a:r>
            <a:r>
              <a:rPr lang="es-CO" dirty="0" smtClean="0"/>
              <a:t> </a:t>
            </a:r>
            <a:r>
              <a:rPr lang="es-CO" dirty="0" smtClean="0">
                <a:solidFill>
                  <a:srgbClr val="FF0000"/>
                </a:solidFill>
              </a:rPr>
              <a:t>(Juan 3:16).</a:t>
            </a:r>
          </a:p>
          <a:p>
            <a:pPr>
              <a:buNone/>
            </a:pPr>
            <a:endParaRPr lang="es-CO" sz="3500" b="1" dirty="0" smtClean="0">
              <a:solidFill>
                <a:srgbClr val="FF0000"/>
              </a:solidFill>
            </a:endParaRPr>
          </a:p>
          <a:p>
            <a:pPr>
              <a:buNone/>
            </a:pPr>
            <a:r>
              <a:rPr lang="es-CO" sz="3500" b="1" dirty="0" smtClean="0">
                <a:solidFill>
                  <a:srgbClr val="FF0000"/>
                </a:solidFill>
              </a:rPr>
              <a:t>2</a:t>
            </a:r>
            <a:r>
              <a:rPr lang="es-CO" dirty="0" smtClean="0"/>
              <a:t>). Por tanto la persona que </a:t>
            </a:r>
            <a:r>
              <a:rPr lang="es-CO" u="sng" dirty="0" smtClean="0">
                <a:solidFill>
                  <a:srgbClr val="0070C0"/>
                </a:solidFill>
              </a:rPr>
              <a:t>no acepta a Jesús como su Salvador, sus pecados no le son perdonados</a:t>
            </a:r>
            <a:r>
              <a:rPr lang="es-CO" dirty="0" smtClean="0"/>
              <a:t> </a:t>
            </a:r>
            <a:r>
              <a:rPr lang="es-CO" dirty="0" smtClean="0">
                <a:solidFill>
                  <a:srgbClr val="FF0000"/>
                </a:solidFill>
              </a:rPr>
              <a:t>(Juan 3:16)</a:t>
            </a:r>
            <a:r>
              <a:rPr lang="es-CO" dirty="0" smtClean="0"/>
              <a:t>. Ha rechazado su salvación, por tanto sus pecados no le son perdonados, </a:t>
            </a:r>
            <a:r>
              <a:rPr lang="es-CO" u="sng" dirty="0" smtClean="0">
                <a:solidFill>
                  <a:srgbClr val="0070C0"/>
                </a:solidFill>
              </a:rPr>
              <a:t>rechazó el llamado del Espíritu Santo.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blipFill>
            <a:blip r:embed="rId2" cstate="print"/>
            <a:tile tx="0" ty="0" sx="100000" sy="100000" flip="none" algn="tl"/>
          </a:blipFill>
        </p:spPr>
        <p:txBody>
          <a:bodyPr>
            <a:normAutofit fontScale="85000" lnSpcReduction="20000"/>
          </a:bodyPr>
          <a:lstStyle/>
          <a:p>
            <a:pPr>
              <a:buNone/>
            </a:pPr>
            <a:r>
              <a:rPr lang="es-CO" sz="3600" b="1" dirty="0" smtClean="0">
                <a:solidFill>
                  <a:srgbClr val="FF0000"/>
                </a:solidFill>
              </a:rPr>
              <a:t>3</a:t>
            </a:r>
            <a:r>
              <a:rPr lang="es-CO" dirty="0" smtClean="0"/>
              <a:t>). Una vez que la persona se ha entregado a Jesús Él le dice: “</a:t>
            </a:r>
            <a:r>
              <a:rPr lang="es-CO" u="sng" dirty="0" smtClean="0">
                <a:solidFill>
                  <a:srgbClr val="0070C0"/>
                </a:solidFill>
              </a:rPr>
              <a:t>Si me amáis, guardad mis Mandamientos</a:t>
            </a:r>
            <a:r>
              <a:rPr lang="es-CO" dirty="0" smtClean="0"/>
              <a:t>” </a:t>
            </a:r>
            <a:r>
              <a:rPr lang="es-CO" dirty="0" smtClean="0">
                <a:solidFill>
                  <a:srgbClr val="FF0000"/>
                </a:solidFill>
              </a:rPr>
              <a:t>(Juan 14:15).</a:t>
            </a:r>
          </a:p>
          <a:p>
            <a:pPr>
              <a:buNone/>
            </a:pPr>
            <a:endParaRPr lang="es-CO" dirty="0" smtClean="0"/>
          </a:p>
          <a:p>
            <a:pPr>
              <a:buNone/>
            </a:pPr>
            <a:r>
              <a:rPr lang="es-CO" sz="3600" b="1" dirty="0" smtClean="0">
                <a:solidFill>
                  <a:srgbClr val="FF0000"/>
                </a:solidFill>
              </a:rPr>
              <a:t>4</a:t>
            </a:r>
            <a:r>
              <a:rPr lang="es-CO" dirty="0" smtClean="0"/>
              <a:t>). Y en esto sabemos que nosotros le conocemos, </a:t>
            </a:r>
            <a:r>
              <a:rPr lang="es-CO" u="sng" dirty="0" smtClean="0">
                <a:solidFill>
                  <a:srgbClr val="0070C0"/>
                </a:solidFill>
              </a:rPr>
              <a:t>si</a:t>
            </a:r>
            <a:r>
              <a:rPr lang="es-CO" dirty="0" smtClean="0"/>
              <a:t> </a:t>
            </a:r>
            <a:r>
              <a:rPr lang="es-CO" u="sng" dirty="0" smtClean="0">
                <a:solidFill>
                  <a:srgbClr val="0070C0"/>
                </a:solidFill>
              </a:rPr>
              <a:t>guardamos sus mandamientos</a:t>
            </a:r>
            <a:r>
              <a:rPr lang="es-CO" dirty="0" smtClean="0"/>
              <a:t>. </a:t>
            </a:r>
            <a:r>
              <a:rPr lang="es-CO" baseline="30000" dirty="0" smtClean="0"/>
              <a:t>4</a:t>
            </a:r>
            <a:r>
              <a:rPr lang="es-CO" dirty="0" smtClean="0"/>
              <a:t> El que dice: </a:t>
            </a:r>
            <a:r>
              <a:rPr lang="es-CO" u="sng" dirty="0" smtClean="0">
                <a:solidFill>
                  <a:srgbClr val="0070C0"/>
                </a:solidFill>
              </a:rPr>
              <a:t>Yo le conozco</a:t>
            </a:r>
            <a:r>
              <a:rPr lang="es-CO" dirty="0" smtClean="0"/>
              <a:t>, y </a:t>
            </a:r>
            <a:r>
              <a:rPr lang="es-CO" u="sng" dirty="0" smtClean="0">
                <a:solidFill>
                  <a:srgbClr val="0070C0"/>
                </a:solidFill>
              </a:rPr>
              <a:t>no guarda sus mandamientos</a:t>
            </a:r>
            <a:r>
              <a:rPr lang="es-CO" dirty="0" smtClean="0"/>
              <a:t>, el tal es </a:t>
            </a:r>
            <a:r>
              <a:rPr lang="es-CO" u="sng" dirty="0" smtClean="0">
                <a:solidFill>
                  <a:srgbClr val="0070C0"/>
                </a:solidFill>
              </a:rPr>
              <a:t>MENTIROSO</a:t>
            </a:r>
            <a:r>
              <a:rPr lang="es-CO" dirty="0" smtClean="0"/>
              <a:t>, y la verdad </a:t>
            </a:r>
            <a:r>
              <a:rPr lang="es-CO" u="sng" dirty="0" smtClean="0">
                <a:solidFill>
                  <a:srgbClr val="0070C0"/>
                </a:solidFill>
              </a:rPr>
              <a:t>no está en él</a:t>
            </a:r>
            <a:r>
              <a:rPr lang="es-CO" dirty="0" smtClean="0"/>
              <a:t> </a:t>
            </a:r>
            <a:r>
              <a:rPr lang="es-CO" dirty="0" smtClean="0">
                <a:solidFill>
                  <a:srgbClr val="FF0000"/>
                </a:solidFill>
              </a:rPr>
              <a:t>(1 Juan 2:3-4).</a:t>
            </a:r>
          </a:p>
          <a:p>
            <a:pPr>
              <a:buNone/>
            </a:pPr>
            <a:endParaRPr lang="es-CO" dirty="0" smtClean="0"/>
          </a:p>
          <a:p>
            <a:pPr algn="ctr">
              <a:buNone/>
            </a:pPr>
            <a:r>
              <a:rPr lang="es-CO" dirty="0" smtClean="0"/>
              <a:t>     Note la relación tan </a:t>
            </a:r>
            <a:r>
              <a:rPr lang="es-CO" dirty="0" smtClean="0"/>
              <a:t>estrecha</a:t>
            </a:r>
            <a:r>
              <a:rPr lang="es-CO" dirty="0" smtClean="0"/>
              <a:t> </a:t>
            </a:r>
            <a:r>
              <a:rPr lang="es-CO" dirty="0" smtClean="0"/>
              <a:t>que existe entre la gracia y la obediencia a los Mandamientos de Dios. Primero </a:t>
            </a:r>
            <a:r>
              <a:rPr lang="es-CO" dirty="0" smtClean="0"/>
              <a:t>Cristo nos </a:t>
            </a:r>
            <a:r>
              <a:rPr lang="es-CO" dirty="0" smtClean="0"/>
              <a:t>salva de nuestros pecados, luego para </a:t>
            </a:r>
            <a:r>
              <a:rPr lang="es-CO" dirty="0" smtClean="0"/>
              <a:t>que no sigamos </a:t>
            </a:r>
            <a:r>
              <a:rPr lang="es-CO" dirty="0" smtClean="0"/>
              <a:t>pecando, nos dice que guardemos sus Mandamientos,  en ese proceso somos </a:t>
            </a:r>
            <a:r>
              <a:rPr lang="es-CO" dirty="0" smtClean="0"/>
              <a:t>sellados. Si los cumplimos, si no no.</a:t>
            </a: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77072"/>
            <a:ext cx="8229600" cy="2049091"/>
          </a:xfrm>
          <a:solidFill>
            <a:schemeClr val="accent3">
              <a:lumMod val="20000"/>
              <a:lumOff val="80000"/>
            </a:schemeClr>
          </a:solidFill>
        </p:spPr>
        <p:txBody>
          <a:bodyPr>
            <a:normAutofit fontScale="92500" lnSpcReduction="20000"/>
          </a:bodyPr>
          <a:lstStyle/>
          <a:p>
            <a:pPr algn="ctr">
              <a:buNone/>
            </a:pPr>
            <a:r>
              <a:rPr lang="es-CO" dirty="0" smtClean="0"/>
              <a:t>    Misericordia </a:t>
            </a:r>
            <a:r>
              <a:rPr lang="es-CO" dirty="0" smtClean="0"/>
              <a:t>y perdón son la recompensa de todos los que vienen a Cristo confiando en los méritos de él para que quite sus pecados.  En el mejor pacto somos limpiados del pecado por la sangre de Cristo </a:t>
            </a:r>
            <a:r>
              <a:rPr lang="es-CO" dirty="0" smtClean="0">
                <a:solidFill>
                  <a:srgbClr val="FF0000"/>
                </a:solidFill>
              </a:rPr>
              <a:t>(Carta 276, 1904).</a:t>
            </a:r>
            <a:endParaRPr lang="es-CO" dirty="0">
              <a:solidFill>
                <a:srgbClr val="FF0000"/>
              </a:solidFill>
            </a:endParaRPr>
          </a:p>
        </p:txBody>
      </p:sp>
      <p:pic>
        <p:nvPicPr>
          <p:cNvPr id="3074" name="Picture 2" descr="http://t2.gstatic.com/images?q=tbn:ANd9GcRe2KiuJFaUYOXCsJbKDpAW4cWUKZ0f8JA975wN0oPQ9mJCS_7i"/>
          <p:cNvPicPr>
            <a:picLocks noChangeAspect="1" noChangeArrowheads="1"/>
          </p:cNvPicPr>
          <p:nvPr/>
        </p:nvPicPr>
        <p:blipFill>
          <a:blip r:embed="rId2" cstate="print"/>
          <a:srcRect/>
          <a:stretch>
            <a:fillRect/>
          </a:stretch>
        </p:blipFill>
        <p:spPr bwMode="auto">
          <a:xfrm>
            <a:off x="6228184" y="548680"/>
            <a:ext cx="2592288" cy="2880320"/>
          </a:xfrm>
          <a:prstGeom prst="rect">
            <a:avLst/>
          </a:prstGeom>
          <a:noFill/>
        </p:spPr>
      </p:pic>
      <p:sp>
        <p:nvSpPr>
          <p:cNvPr id="5" name="4 Rectángulo"/>
          <p:cNvSpPr/>
          <p:nvPr/>
        </p:nvSpPr>
        <p:spPr>
          <a:xfrm>
            <a:off x="395536" y="476672"/>
            <a:ext cx="5688632" cy="3108543"/>
          </a:xfrm>
          <a:prstGeom prst="rect">
            <a:avLst/>
          </a:prstGeom>
          <a:solidFill>
            <a:schemeClr val="accent3">
              <a:lumMod val="20000"/>
              <a:lumOff val="80000"/>
            </a:schemeClr>
          </a:solidFill>
        </p:spPr>
        <p:txBody>
          <a:bodyPr wrap="square">
            <a:spAutoFit/>
          </a:bodyPr>
          <a:lstStyle/>
          <a:p>
            <a:pPr algn="ctr">
              <a:buNone/>
            </a:pPr>
            <a:r>
              <a:rPr lang="es-CO" sz="2800" dirty="0" smtClean="0"/>
              <a:t>Es así como </a:t>
            </a:r>
            <a:r>
              <a:rPr lang="es-CO" sz="2800" dirty="0" smtClean="0"/>
              <a:t>en </a:t>
            </a:r>
            <a:r>
              <a:rPr lang="es-CO" sz="2800" dirty="0" smtClean="0"/>
              <a:t>el nuevo y mejor pacto Cristo ha cumplido la ley por los transgresores de la ley, si lo reciben por fe como Salvador personal.  </a:t>
            </a:r>
            <a:r>
              <a:rPr lang="es-CO" sz="2800" b="1" dirty="0" smtClean="0">
                <a:solidFill>
                  <a:srgbClr val="0070C0"/>
                </a:solidFill>
              </a:rPr>
              <a:t>"A todos los que le recibieron… les dio potestad de ser hechos hijos de Dios</a:t>
            </a:r>
            <a:r>
              <a:rPr lang="es-CO" sz="2800" dirty="0" smtClean="0"/>
              <a:t>“</a:t>
            </a:r>
            <a:r>
              <a:rPr lang="es-CO" sz="2800" dirty="0" smtClean="0">
                <a:solidFill>
                  <a:srgbClr val="FF0000"/>
                </a:solidFill>
              </a:rPr>
              <a:t>(Juan 1:12).</a:t>
            </a:r>
            <a:endParaRPr lang="es-CO" sz="2800"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10000"/>
          </a:bodyPr>
          <a:lstStyle/>
          <a:p>
            <a:pPr algn="ctr">
              <a:buNone/>
            </a:pPr>
            <a:r>
              <a:rPr lang="es-CO" dirty="0" smtClean="0"/>
              <a:t>  </a:t>
            </a:r>
            <a:r>
              <a:rPr lang="es-CO" sz="3600" b="1" dirty="0" smtClean="0">
                <a:solidFill>
                  <a:srgbClr val="FF0000"/>
                </a:solidFill>
              </a:rPr>
              <a:t>¿Quiere usted ser siervo de Dios?</a:t>
            </a:r>
          </a:p>
          <a:p>
            <a:endParaRPr lang="es-CO" dirty="0" smtClean="0"/>
          </a:p>
          <a:p>
            <a:pPr algn="ctr">
              <a:buNone/>
            </a:pPr>
            <a:r>
              <a:rPr lang="es-CO" dirty="0" smtClean="0"/>
              <a:t>  Recuerde que para serlo tiene que recibir el sello de Dios en su frente, y para recibir el sello de Dios tiene que hacer lo siguiente:</a:t>
            </a:r>
          </a:p>
          <a:p>
            <a:pPr algn="ctr">
              <a:buNone/>
            </a:pPr>
            <a:r>
              <a:rPr lang="es-CO" sz="3600" b="1" dirty="0" smtClean="0">
                <a:solidFill>
                  <a:srgbClr val="FF0000"/>
                </a:solidFill>
              </a:rPr>
              <a:t>1</a:t>
            </a:r>
            <a:r>
              <a:rPr lang="es-CO" dirty="0" smtClean="0"/>
              <a:t>). </a:t>
            </a:r>
            <a:r>
              <a:rPr lang="es-CO" dirty="0" smtClean="0">
                <a:solidFill>
                  <a:srgbClr val="0070C0"/>
                </a:solidFill>
              </a:rPr>
              <a:t>Recibir a Cristo por fe en su corazón, confesándole todos sus pecados</a:t>
            </a:r>
            <a:r>
              <a:rPr lang="es-CO" dirty="0" smtClean="0"/>
              <a:t>. y</a:t>
            </a:r>
          </a:p>
          <a:p>
            <a:pPr algn="ctr">
              <a:buNone/>
            </a:pPr>
            <a:endParaRPr lang="es-CO" sz="3600" b="1" dirty="0" smtClean="0">
              <a:solidFill>
                <a:srgbClr val="FF0000"/>
              </a:solidFill>
            </a:endParaRPr>
          </a:p>
          <a:p>
            <a:pPr algn="ctr">
              <a:buNone/>
            </a:pPr>
            <a:r>
              <a:rPr lang="es-CO" sz="3600" b="1" dirty="0" smtClean="0">
                <a:solidFill>
                  <a:srgbClr val="FF0000"/>
                </a:solidFill>
              </a:rPr>
              <a:t>2</a:t>
            </a:r>
            <a:r>
              <a:rPr lang="es-CO" dirty="0" smtClean="0"/>
              <a:t>). </a:t>
            </a:r>
            <a:r>
              <a:rPr lang="es-CO" b="1" dirty="0" smtClean="0">
                <a:solidFill>
                  <a:schemeClr val="accent6">
                    <a:lumMod val="50000"/>
                  </a:schemeClr>
                </a:solidFill>
              </a:rPr>
              <a:t>Obedecer la orden de Jesús</a:t>
            </a:r>
            <a:r>
              <a:rPr lang="es-CO" dirty="0" smtClean="0"/>
              <a:t>, “</a:t>
            </a:r>
            <a:r>
              <a:rPr lang="es-CO" dirty="0" smtClean="0"/>
              <a:t>guardad mis </a:t>
            </a:r>
            <a:r>
              <a:rPr lang="es-CO" dirty="0" smtClean="0"/>
              <a:t>mandamientos”, porque de lo contrario será un “mentiroso”.  </a:t>
            </a:r>
          </a:p>
          <a:p>
            <a:pPr algn="ctr">
              <a:buNone/>
            </a:pPr>
            <a:endParaRPr lang="es-CO" dirty="0" smtClean="0"/>
          </a:p>
          <a:p>
            <a:pPr algn="ct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4)">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7500" lnSpcReduction="20000"/>
          </a:bodyPr>
          <a:lstStyle/>
          <a:p>
            <a:pPr algn="ctr">
              <a:buNone/>
            </a:pPr>
            <a:r>
              <a:rPr lang="es-CO" dirty="0" smtClean="0"/>
              <a:t>    Para dar estos dos pasos “</a:t>
            </a:r>
            <a:r>
              <a:rPr lang="es-CO" i="1" dirty="0" smtClean="0"/>
              <a:t>El </a:t>
            </a:r>
            <a:r>
              <a:rPr lang="es-CO" i="1" dirty="0" smtClean="0"/>
              <a:t>Espíritu Santo nos convence de </a:t>
            </a:r>
            <a:r>
              <a:rPr lang="es-CO" i="1" dirty="0" smtClean="0"/>
              <a:t>pecado</a:t>
            </a:r>
            <a:r>
              <a:rPr lang="es-CO" dirty="0" smtClean="0"/>
              <a:t> </a:t>
            </a:r>
            <a:r>
              <a:rPr lang="es-CO" dirty="0" smtClean="0"/>
              <a:t>y </a:t>
            </a:r>
            <a:r>
              <a:rPr lang="es-CO" dirty="0" smtClean="0"/>
              <a:t>nos guía al </a:t>
            </a:r>
            <a:r>
              <a:rPr lang="es-CO" dirty="0" smtClean="0"/>
              <a:t>arrepentimiento y a la confesión. Y además es Él el que nos da el poder para obedecer.</a:t>
            </a:r>
          </a:p>
          <a:p>
            <a:pPr>
              <a:buNone/>
            </a:pPr>
            <a:endParaRPr lang="es-CO" dirty="0" smtClean="0"/>
          </a:p>
          <a:p>
            <a:pPr algn="ctr">
              <a:buNone/>
            </a:pPr>
            <a:r>
              <a:rPr lang="es-CO" dirty="0" smtClean="0"/>
              <a:t> </a:t>
            </a:r>
            <a:r>
              <a:rPr lang="es-CO" dirty="0" smtClean="0"/>
              <a:t>    Observe el milagro que realiza Dios por usted: </a:t>
            </a:r>
          </a:p>
          <a:p>
            <a:pPr>
              <a:buNone/>
            </a:pPr>
            <a:r>
              <a:rPr lang="es-CO" dirty="0" smtClean="0"/>
              <a:t>1). </a:t>
            </a:r>
            <a:r>
              <a:rPr lang="es-CO" b="1" dirty="0" smtClean="0">
                <a:solidFill>
                  <a:srgbClr val="7030A0"/>
                </a:solidFill>
              </a:rPr>
              <a:t>Esparciré sobre </a:t>
            </a:r>
            <a:r>
              <a:rPr lang="es-CO" b="1" dirty="0" smtClean="0">
                <a:solidFill>
                  <a:srgbClr val="7030A0"/>
                </a:solidFill>
              </a:rPr>
              <a:t>vosotros agua </a:t>
            </a:r>
            <a:r>
              <a:rPr lang="es-CO" b="1" dirty="0" smtClean="0">
                <a:solidFill>
                  <a:srgbClr val="7030A0"/>
                </a:solidFill>
              </a:rPr>
              <a:t>limpia</a:t>
            </a:r>
            <a:r>
              <a:rPr lang="es-CO" b="1" dirty="0" smtClean="0"/>
              <a:t> </a:t>
            </a:r>
            <a:r>
              <a:rPr lang="es-CO" b="1" dirty="0" smtClean="0">
                <a:solidFill>
                  <a:srgbClr val="FF0000"/>
                </a:solidFill>
              </a:rPr>
              <a:t>(bautismo).</a:t>
            </a:r>
          </a:p>
          <a:p>
            <a:pPr>
              <a:buNone/>
            </a:pPr>
            <a:endParaRPr lang="es-CO" dirty="0" smtClean="0"/>
          </a:p>
          <a:p>
            <a:pPr>
              <a:buNone/>
            </a:pPr>
            <a:r>
              <a:rPr lang="es-CO" dirty="0" smtClean="0"/>
              <a:t>2).</a:t>
            </a:r>
            <a:r>
              <a:rPr lang="es-CO" b="1" dirty="0" smtClean="0">
                <a:solidFill>
                  <a:srgbClr val="0070C0"/>
                </a:solidFill>
              </a:rPr>
              <a:t> Y </a:t>
            </a:r>
            <a:r>
              <a:rPr lang="es-CO" b="1" dirty="0" smtClean="0">
                <a:solidFill>
                  <a:srgbClr val="0070C0"/>
                </a:solidFill>
              </a:rPr>
              <a:t>seréis purificados de todas vuestras impurezas, y de todos vuestros ídolos os </a:t>
            </a:r>
            <a:r>
              <a:rPr lang="es-CO" b="1" dirty="0" smtClean="0">
                <a:solidFill>
                  <a:srgbClr val="0070C0"/>
                </a:solidFill>
              </a:rPr>
              <a:t>limpiaré</a:t>
            </a:r>
            <a:r>
              <a:rPr lang="es-CO" b="1" dirty="0" smtClean="0"/>
              <a:t> </a:t>
            </a:r>
            <a:r>
              <a:rPr lang="es-CO" b="1" dirty="0" smtClean="0">
                <a:solidFill>
                  <a:srgbClr val="FF0000"/>
                </a:solidFill>
              </a:rPr>
              <a:t>(perdona).</a:t>
            </a:r>
          </a:p>
          <a:p>
            <a:pPr>
              <a:buNone/>
            </a:pPr>
            <a:endParaRPr lang="es-CO" dirty="0" smtClean="0"/>
          </a:p>
          <a:p>
            <a:pPr>
              <a:buNone/>
            </a:pPr>
            <a:r>
              <a:rPr lang="es-CO" dirty="0" smtClean="0"/>
              <a:t>3). </a:t>
            </a:r>
            <a:r>
              <a:rPr lang="es-CO" b="1" dirty="0" smtClean="0">
                <a:solidFill>
                  <a:srgbClr val="002060"/>
                </a:solidFill>
              </a:rPr>
              <a:t>Os </a:t>
            </a:r>
            <a:r>
              <a:rPr lang="es-CO" b="1" dirty="0" smtClean="0">
                <a:solidFill>
                  <a:srgbClr val="002060"/>
                </a:solidFill>
              </a:rPr>
              <a:t>daré un corazón nuevo y pondré un espíritu nuevo dentro de vosotros. Quitaré de vosotros el corazón de piedra y os daré un corazón de </a:t>
            </a:r>
            <a:r>
              <a:rPr lang="es-CO" b="1" dirty="0" smtClean="0">
                <a:solidFill>
                  <a:srgbClr val="002060"/>
                </a:solidFill>
              </a:rPr>
              <a:t>carne</a:t>
            </a:r>
            <a:r>
              <a:rPr lang="es-CO" b="1" dirty="0" smtClean="0"/>
              <a:t> </a:t>
            </a:r>
            <a:r>
              <a:rPr lang="es-CO" b="1" dirty="0" smtClean="0">
                <a:solidFill>
                  <a:srgbClr val="FF0000"/>
                </a:solidFill>
              </a:rPr>
              <a:t>(transformación).</a:t>
            </a:r>
          </a:p>
          <a:p>
            <a:pPr>
              <a:buNone/>
            </a:pPr>
            <a:endParaRPr lang="es-CO" dirty="0" smtClean="0"/>
          </a:p>
          <a:p>
            <a:pPr>
              <a:buNone/>
            </a:pPr>
            <a:r>
              <a:rPr lang="es-CO" dirty="0" smtClean="0"/>
              <a:t>4).</a:t>
            </a:r>
            <a:r>
              <a:rPr lang="es-CO" b="1" dirty="0" smtClean="0">
                <a:solidFill>
                  <a:srgbClr val="00B050"/>
                </a:solidFill>
              </a:rPr>
              <a:t>Pondré </a:t>
            </a:r>
            <a:r>
              <a:rPr lang="es-CO" b="1" dirty="0" smtClean="0">
                <a:solidFill>
                  <a:srgbClr val="00B050"/>
                </a:solidFill>
              </a:rPr>
              <a:t>dentro de vosotros mi espíritu, y haré que andéis en mis estatutos y que guardéis mis preceptos y los pongáis por </a:t>
            </a:r>
            <a:r>
              <a:rPr lang="es-CO" b="1" dirty="0" smtClean="0">
                <a:solidFill>
                  <a:srgbClr val="00B050"/>
                </a:solidFill>
              </a:rPr>
              <a:t>obra</a:t>
            </a:r>
            <a:r>
              <a:rPr lang="es-CO" dirty="0" smtClean="0"/>
              <a:t> </a:t>
            </a:r>
            <a:r>
              <a:rPr lang="es-CO" b="1" dirty="0" smtClean="0">
                <a:solidFill>
                  <a:srgbClr val="FF0000"/>
                </a:solidFill>
              </a:rPr>
              <a:t>(nos capacita para obedecer).</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p:cTn id="35"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 calcmode="lin" valueType="num">
                                      <p:cBhvr>
                                        <p:cTn id="42"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4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2262</TotalTime>
  <Words>4013</Words>
  <Application>Microsoft Office PowerPoint</Application>
  <PresentationFormat>Presentación en pantalla (4:3)</PresentationFormat>
  <Paragraphs>244</Paragraphs>
  <Slides>54</Slides>
  <Notes>0</Notes>
  <HiddenSlides>0</HiddenSlides>
  <MMClips>0</MMClips>
  <ScaleCrop>false</ScaleCrop>
  <HeadingPairs>
    <vt:vector size="4" baseType="variant">
      <vt:variant>
        <vt:lpstr>Tema</vt:lpstr>
      </vt:variant>
      <vt:variant>
        <vt:i4>1</vt:i4>
      </vt:variant>
      <vt:variant>
        <vt:lpstr>Títulos de diapositiva</vt:lpstr>
      </vt:variant>
      <vt:variant>
        <vt:i4>54</vt:i4>
      </vt:variant>
    </vt:vector>
  </HeadingPairs>
  <TitlesOfParts>
    <vt:vector size="55" baseType="lpstr">
      <vt:lpstr>Tema de Office</vt:lpstr>
      <vt:lpstr>¿Quiere ser siervo de Dios?</vt:lpstr>
      <vt:lpstr>Diapositiva 2</vt:lpstr>
      <vt:lpstr>Diapositiva 3</vt:lpstr>
      <vt:lpstr>¿Quién es el modelo para los siervos?</vt:lpstr>
      <vt:lpstr>¿Qué motivó a Cristo a convertirse en siervo?</vt:lpstr>
      <vt:lpstr>Diapositiva 6</vt:lpstr>
      <vt:lpstr>Diapositiva 7</vt:lpstr>
      <vt:lpstr>Diapositiva 8</vt:lpstr>
      <vt:lpstr>Diapositiva 9</vt:lpstr>
      <vt:lpstr>Diapositiva 10</vt:lpstr>
      <vt:lpstr>¿Cómo es posible que un cristiano sea libre y esclavo a la vez?</vt:lpstr>
      <vt:lpstr>Diapositiva 12</vt:lpstr>
      <vt:lpstr>Diapositiva 13</vt:lpstr>
      <vt:lpstr>Diapositiva 14</vt:lpstr>
      <vt:lpstr>La Bendición De Ser Un Siervo De Dios </vt:lpstr>
      <vt:lpstr>Diapositiva 16</vt:lpstr>
      <vt:lpstr>Diapositiva 17</vt:lpstr>
      <vt:lpstr>Diapositiva 18</vt:lpstr>
      <vt:lpstr>Diapositiva 19</vt:lpstr>
      <vt:lpstr>Diapositiva 20</vt:lpstr>
      <vt:lpstr>Tercer promesa. Mis siervos se alegraran</vt:lpstr>
      <vt:lpstr>Diapositiva 22</vt:lpstr>
      <vt:lpstr>Diapositiva 23</vt:lpstr>
      <vt:lpstr>Diapositiva 24</vt:lpstr>
      <vt:lpstr>Cuarta promesa. Mis siervos cantaran.</vt:lpstr>
      <vt:lpstr>Diapositiva 26</vt:lpstr>
      <vt:lpstr>¿Cuál es la característica que distingue a los siervos de Dios?</vt:lpstr>
      <vt:lpstr>Diapositiva 28</vt:lpstr>
      <vt:lpstr>Diapositiva 29</vt:lpstr>
      <vt:lpstr>Diapositiva 30</vt:lpstr>
      <vt:lpstr>Diapositiva 31</vt:lpstr>
      <vt:lpstr>Diapositiva 32</vt:lpstr>
      <vt:lpstr>Diapositiva 33</vt:lpstr>
      <vt:lpstr>Diapositiva 34</vt:lpstr>
      <vt:lpstr>¿Qué representa el “sello de Dios en las frentes de sus siervos’?</vt:lpstr>
      <vt:lpstr>Diapositiva 36</vt:lpstr>
      <vt:lpstr>Diapositiva 37</vt:lpstr>
      <vt:lpstr>Diapositiva 38</vt:lpstr>
      <vt:lpstr>Diapositiva 39</vt:lpstr>
      <vt:lpstr>Diapositiva 40</vt:lpstr>
      <vt:lpstr>¿Dónde se encuentra el sellos de Dios?</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¿Quiere ser siervo de Dios?</dc:title>
  <dc:creator>FAMILIA FIERRO CH</dc:creator>
  <cp:lastModifiedBy>FAMILIA FIERRO CH</cp:lastModifiedBy>
  <cp:revision>200</cp:revision>
  <dcterms:created xsi:type="dcterms:W3CDTF">2011-06-17T23:47:13Z</dcterms:created>
  <dcterms:modified xsi:type="dcterms:W3CDTF">2012-02-10T21:10:26Z</dcterms:modified>
</cp:coreProperties>
</file>